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3"/>
  </p:notesMasterIdLst>
  <p:sldIdLst>
    <p:sldId id="256" r:id="rId2"/>
  </p:sldIdLst>
  <p:sldSz cx="15119350" cy="10691813"/>
  <p:notesSz cx="6735763"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DD093B"/>
    <a:srgbClr val="EC0A40"/>
    <a:srgbClr val="FA064C"/>
    <a:srgbClr val="FF6600"/>
    <a:srgbClr val="CC0000"/>
    <a:srgbClr val="4A80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0" autoAdjust="0"/>
    <p:restoredTop sz="96242" autoAdjust="0"/>
  </p:normalViewPr>
  <p:slideViewPr>
    <p:cSldViewPr snapToGrid="0">
      <p:cViewPr>
        <p:scale>
          <a:sx n="150" d="100"/>
          <a:sy n="150" d="100"/>
        </p:scale>
        <p:origin x="-1980" y="-618"/>
      </p:cViewPr>
      <p:guideLst/>
    </p:cSldViewPr>
  </p:slideViewPr>
  <p:notesTextViewPr>
    <p:cViewPr>
      <p:scale>
        <a:sx n="3" d="2"/>
        <a:sy n="3" d="2"/>
      </p:scale>
      <p:origin x="0" y="-12"/>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1A2963B5-70C0-4A36-8098-8C9A754FF1E7}" type="datetimeFigureOut">
              <a:rPr kumimoji="1" lang="ja-JP" altLang="en-US" smtClean="0"/>
              <a:t>2024/3/7</a:t>
            </a:fld>
            <a:endParaRPr kumimoji="1" lang="ja-JP" altLang="en-US"/>
          </a:p>
        </p:txBody>
      </p:sp>
      <p:sp>
        <p:nvSpPr>
          <p:cNvPr id="4" name="スライド イメージ プレースホルダー 3"/>
          <p:cNvSpPr>
            <a:spLocks noGrp="1" noRot="1" noChangeAspect="1"/>
          </p:cNvSpPr>
          <p:nvPr>
            <p:ph type="sldImg" idx="2"/>
          </p:nvPr>
        </p:nvSpPr>
        <p:spPr>
          <a:xfrm>
            <a:off x="1012825" y="1233488"/>
            <a:ext cx="4710113" cy="3330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9800"/>
            <a:ext cx="5389563" cy="38862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4188"/>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4188"/>
            <a:ext cx="2919412" cy="495300"/>
          </a:xfrm>
          <a:prstGeom prst="rect">
            <a:avLst/>
          </a:prstGeom>
        </p:spPr>
        <p:txBody>
          <a:bodyPr vert="horz" lIns="91440" tIns="45720" rIns="91440" bIns="45720" rtlCol="0" anchor="b"/>
          <a:lstStyle>
            <a:lvl1pPr algn="r">
              <a:defRPr sz="1200"/>
            </a:lvl1pPr>
          </a:lstStyle>
          <a:p>
            <a:fld id="{5C5BF7A7-A4DE-4246-A066-E07C57053272}" type="slidenum">
              <a:rPr kumimoji="1" lang="ja-JP" altLang="en-US" smtClean="0"/>
              <a:t>‹#›</a:t>
            </a:fld>
            <a:endParaRPr kumimoji="1" lang="ja-JP" altLang="en-US"/>
          </a:p>
        </p:txBody>
      </p:sp>
    </p:spTree>
    <p:extLst>
      <p:ext uri="{BB962C8B-B14F-4D97-AF65-F5344CB8AC3E}">
        <p14:creationId xmlns:p14="http://schemas.microsoft.com/office/powerpoint/2010/main" val="421647685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C5BF7A7-A4DE-4246-A066-E07C57053272}" type="slidenum">
              <a:rPr kumimoji="1" lang="ja-JP" altLang="en-US" smtClean="0"/>
              <a:t>1</a:t>
            </a:fld>
            <a:endParaRPr kumimoji="1" lang="ja-JP" altLang="en-US"/>
          </a:p>
        </p:txBody>
      </p:sp>
    </p:spTree>
    <p:extLst>
      <p:ext uri="{BB962C8B-B14F-4D97-AF65-F5344CB8AC3E}">
        <p14:creationId xmlns:p14="http://schemas.microsoft.com/office/powerpoint/2010/main" val="151560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772376-A116-C8C4-31F5-39F58828B94D}"/>
              </a:ext>
            </a:extLst>
          </p:cNvPr>
          <p:cNvSpPr>
            <a:spLocks noGrp="1"/>
          </p:cNvSpPr>
          <p:nvPr>
            <p:ph type="ctrTitle"/>
          </p:nvPr>
        </p:nvSpPr>
        <p:spPr>
          <a:xfrm>
            <a:off x="1889919" y="1749795"/>
            <a:ext cx="11339513" cy="3722335"/>
          </a:xfrm>
        </p:spPr>
        <p:txBody>
          <a:bodyPr anchor="b"/>
          <a:lstStyle>
            <a:lvl1pPr algn="ctr">
              <a:defRPr sz="7441"/>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6AF7DCF-656D-F93B-17E0-693B0D890965}"/>
              </a:ext>
            </a:extLst>
          </p:cNvPr>
          <p:cNvSpPr>
            <a:spLocks noGrp="1"/>
          </p:cNvSpPr>
          <p:nvPr>
            <p:ph type="subTitle" idx="1"/>
          </p:nvPr>
        </p:nvSpPr>
        <p:spPr>
          <a:xfrm>
            <a:off x="1889919" y="5615678"/>
            <a:ext cx="11339513" cy="2581379"/>
          </a:xfrm>
        </p:spPr>
        <p:txBody>
          <a:bodyPr/>
          <a:lstStyle>
            <a:lvl1pPr marL="0" indent="0" algn="ctr">
              <a:buNone/>
              <a:defRPr sz="2976"/>
            </a:lvl1pPr>
            <a:lvl2pPr marL="566974" indent="0" algn="ctr">
              <a:buNone/>
              <a:defRPr sz="2480"/>
            </a:lvl2pPr>
            <a:lvl3pPr marL="1133947" indent="0" algn="ctr">
              <a:buNone/>
              <a:defRPr sz="2232"/>
            </a:lvl3pPr>
            <a:lvl4pPr marL="1700921" indent="0" algn="ctr">
              <a:buNone/>
              <a:defRPr sz="1984"/>
            </a:lvl4pPr>
            <a:lvl5pPr marL="2267895" indent="0" algn="ctr">
              <a:buNone/>
              <a:defRPr sz="1984"/>
            </a:lvl5pPr>
            <a:lvl6pPr marL="2834869" indent="0" algn="ctr">
              <a:buNone/>
              <a:defRPr sz="1984"/>
            </a:lvl6pPr>
            <a:lvl7pPr marL="3401842" indent="0" algn="ctr">
              <a:buNone/>
              <a:defRPr sz="1984"/>
            </a:lvl7pPr>
            <a:lvl8pPr marL="3968816" indent="0" algn="ctr">
              <a:buNone/>
              <a:defRPr sz="1984"/>
            </a:lvl8pPr>
            <a:lvl9pPr marL="4535790" indent="0" algn="ctr">
              <a:buNone/>
              <a:defRPr sz="1984"/>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DB97B04-316D-04A7-A293-178523A2C4E4}"/>
              </a:ext>
            </a:extLst>
          </p:cNvPr>
          <p:cNvSpPr>
            <a:spLocks noGrp="1"/>
          </p:cNvSpPr>
          <p:nvPr>
            <p:ph type="dt" sz="half" idx="10"/>
          </p:nvPr>
        </p:nvSpPr>
        <p:spPr/>
        <p:txBody>
          <a:bodyPr/>
          <a:lstStyle/>
          <a:p>
            <a:fld id="{C485584D-7D79-4248-9986-4CA35242F944}" type="datetimeFigureOut">
              <a:rPr lang="en-US" smtClean="0"/>
              <a:t>3/7/2024</a:t>
            </a:fld>
            <a:endParaRPr lang="en-US"/>
          </a:p>
        </p:txBody>
      </p:sp>
      <p:sp>
        <p:nvSpPr>
          <p:cNvPr id="5" name="フッター プレースホルダー 4">
            <a:extLst>
              <a:ext uri="{FF2B5EF4-FFF2-40B4-BE49-F238E27FC236}">
                <a16:creationId xmlns:a16="http://schemas.microsoft.com/office/drawing/2014/main" id="{200256EB-3640-2966-5376-B1FFC527AF8B}"/>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26686DDA-2011-4020-EC57-64D5AA525362}"/>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231694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828D15-11ED-2844-76DF-E80228092A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84A9C3E-5205-D163-5BCF-94B526E2DB9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DE49343-9C81-132B-40E3-F5A1055BE82E}"/>
              </a:ext>
            </a:extLst>
          </p:cNvPr>
          <p:cNvSpPr>
            <a:spLocks noGrp="1"/>
          </p:cNvSpPr>
          <p:nvPr>
            <p:ph type="dt" sz="half" idx="10"/>
          </p:nvPr>
        </p:nvSpPr>
        <p:spPr/>
        <p:txBody>
          <a:bodyPr/>
          <a:lstStyle/>
          <a:p>
            <a:fld id="{C485584D-7D79-4248-9986-4CA35242F944}" type="datetimeFigureOut">
              <a:rPr lang="en-US" smtClean="0"/>
              <a:t>3/7/2024</a:t>
            </a:fld>
            <a:endParaRPr lang="en-US"/>
          </a:p>
        </p:txBody>
      </p:sp>
      <p:sp>
        <p:nvSpPr>
          <p:cNvPr id="5" name="フッター プレースホルダー 4">
            <a:extLst>
              <a:ext uri="{FF2B5EF4-FFF2-40B4-BE49-F238E27FC236}">
                <a16:creationId xmlns:a16="http://schemas.microsoft.com/office/drawing/2014/main" id="{B206584D-C8DC-40C5-5EAE-74DA6CEEAE80}"/>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3D94BBC6-74E2-DC44-DF1A-FECDC06C11A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25315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D7E1174-5081-69A8-3068-E2EF1AB77507}"/>
              </a:ext>
            </a:extLst>
          </p:cNvPr>
          <p:cNvSpPr>
            <a:spLocks noGrp="1"/>
          </p:cNvSpPr>
          <p:nvPr>
            <p:ph type="title" orient="vert"/>
          </p:nvPr>
        </p:nvSpPr>
        <p:spPr>
          <a:xfrm>
            <a:off x="10819785" y="569240"/>
            <a:ext cx="3260110" cy="9060817"/>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E24DC44-DBE5-D7E0-EB0E-5E0E5EF0E31C}"/>
              </a:ext>
            </a:extLst>
          </p:cNvPr>
          <p:cNvSpPr>
            <a:spLocks noGrp="1"/>
          </p:cNvSpPr>
          <p:nvPr>
            <p:ph type="body" orient="vert" idx="1"/>
          </p:nvPr>
        </p:nvSpPr>
        <p:spPr>
          <a:xfrm>
            <a:off x="1039455" y="569240"/>
            <a:ext cx="9591338" cy="9060817"/>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179F978-CB2B-104F-8BFE-A769952CD8BD}"/>
              </a:ext>
            </a:extLst>
          </p:cNvPr>
          <p:cNvSpPr>
            <a:spLocks noGrp="1"/>
          </p:cNvSpPr>
          <p:nvPr>
            <p:ph type="dt" sz="half" idx="10"/>
          </p:nvPr>
        </p:nvSpPr>
        <p:spPr/>
        <p:txBody>
          <a:bodyPr/>
          <a:lstStyle/>
          <a:p>
            <a:fld id="{C485584D-7D79-4248-9986-4CA35242F944}" type="datetimeFigureOut">
              <a:rPr lang="en-US" smtClean="0"/>
              <a:t>3/7/2024</a:t>
            </a:fld>
            <a:endParaRPr lang="en-US"/>
          </a:p>
        </p:txBody>
      </p:sp>
      <p:sp>
        <p:nvSpPr>
          <p:cNvPr id="5" name="フッター プレースホルダー 4">
            <a:extLst>
              <a:ext uri="{FF2B5EF4-FFF2-40B4-BE49-F238E27FC236}">
                <a16:creationId xmlns:a16="http://schemas.microsoft.com/office/drawing/2014/main" id="{8A86AA01-0AF8-89CC-6228-3364FBA496C6}"/>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C122C632-CF00-25AD-8AAF-4949E1EFD26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73070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C42EFD-A248-3D86-2D25-22352990A71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BCC07AF-AAE3-2A0E-79CC-090C4B97D5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7E421E-3624-723B-CE91-736778E79546}"/>
              </a:ext>
            </a:extLst>
          </p:cNvPr>
          <p:cNvSpPr>
            <a:spLocks noGrp="1"/>
          </p:cNvSpPr>
          <p:nvPr>
            <p:ph type="dt" sz="half" idx="10"/>
          </p:nvPr>
        </p:nvSpPr>
        <p:spPr/>
        <p:txBody>
          <a:bodyPr/>
          <a:lstStyle/>
          <a:p>
            <a:fld id="{C485584D-7D79-4248-9986-4CA35242F944}" type="datetimeFigureOut">
              <a:rPr lang="en-US" smtClean="0"/>
              <a:t>3/7/2024</a:t>
            </a:fld>
            <a:endParaRPr lang="en-US"/>
          </a:p>
        </p:txBody>
      </p:sp>
      <p:sp>
        <p:nvSpPr>
          <p:cNvPr id="5" name="フッター プレースホルダー 4">
            <a:extLst>
              <a:ext uri="{FF2B5EF4-FFF2-40B4-BE49-F238E27FC236}">
                <a16:creationId xmlns:a16="http://schemas.microsoft.com/office/drawing/2014/main" id="{6722BB30-82B6-53E0-041D-0938B235B392}"/>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D46C2B50-57DE-98BC-D31B-E81BE0FEA98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1801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BA00E7-0B7C-C36D-CB29-1F4F4AF087E0}"/>
              </a:ext>
            </a:extLst>
          </p:cNvPr>
          <p:cNvSpPr>
            <a:spLocks noGrp="1"/>
          </p:cNvSpPr>
          <p:nvPr>
            <p:ph type="title"/>
          </p:nvPr>
        </p:nvSpPr>
        <p:spPr>
          <a:xfrm>
            <a:off x="1031581" y="2665530"/>
            <a:ext cx="13040439" cy="4447496"/>
          </a:xfrm>
        </p:spPr>
        <p:txBody>
          <a:bodyPr anchor="b"/>
          <a:lstStyle>
            <a:lvl1pPr>
              <a:defRPr sz="7441"/>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0B3E6AA-0B88-B9E5-E9A3-D3EDAD758A30}"/>
              </a:ext>
            </a:extLst>
          </p:cNvPr>
          <p:cNvSpPr>
            <a:spLocks noGrp="1"/>
          </p:cNvSpPr>
          <p:nvPr>
            <p:ph type="body" idx="1"/>
          </p:nvPr>
        </p:nvSpPr>
        <p:spPr>
          <a:xfrm>
            <a:off x="1031581" y="7155102"/>
            <a:ext cx="13040439" cy="2338833"/>
          </a:xfrm>
        </p:spPr>
        <p:txBody>
          <a:bodyPr/>
          <a:lstStyle>
            <a:lvl1pPr marL="0" indent="0">
              <a:buNone/>
              <a:defRPr sz="2976">
                <a:solidFill>
                  <a:schemeClr val="tx1">
                    <a:tint val="75000"/>
                  </a:schemeClr>
                </a:solidFill>
              </a:defRPr>
            </a:lvl1pPr>
            <a:lvl2pPr marL="566974" indent="0">
              <a:buNone/>
              <a:defRPr sz="2480">
                <a:solidFill>
                  <a:schemeClr val="tx1">
                    <a:tint val="75000"/>
                  </a:schemeClr>
                </a:solidFill>
              </a:defRPr>
            </a:lvl2pPr>
            <a:lvl3pPr marL="1133947" indent="0">
              <a:buNone/>
              <a:defRPr sz="2232">
                <a:solidFill>
                  <a:schemeClr val="tx1">
                    <a:tint val="75000"/>
                  </a:schemeClr>
                </a:solidFill>
              </a:defRPr>
            </a:lvl3pPr>
            <a:lvl4pPr marL="1700921" indent="0">
              <a:buNone/>
              <a:defRPr sz="1984">
                <a:solidFill>
                  <a:schemeClr val="tx1">
                    <a:tint val="75000"/>
                  </a:schemeClr>
                </a:solidFill>
              </a:defRPr>
            </a:lvl4pPr>
            <a:lvl5pPr marL="2267895" indent="0">
              <a:buNone/>
              <a:defRPr sz="1984">
                <a:solidFill>
                  <a:schemeClr val="tx1">
                    <a:tint val="75000"/>
                  </a:schemeClr>
                </a:solidFill>
              </a:defRPr>
            </a:lvl5pPr>
            <a:lvl6pPr marL="2834869" indent="0">
              <a:buNone/>
              <a:defRPr sz="1984">
                <a:solidFill>
                  <a:schemeClr val="tx1">
                    <a:tint val="75000"/>
                  </a:schemeClr>
                </a:solidFill>
              </a:defRPr>
            </a:lvl6pPr>
            <a:lvl7pPr marL="3401842" indent="0">
              <a:buNone/>
              <a:defRPr sz="1984">
                <a:solidFill>
                  <a:schemeClr val="tx1">
                    <a:tint val="75000"/>
                  </a:schemeClr>
                </a:solidFill>
              </a:defRPr>
            </a:lvl7pPr>
            <a:lvl8pPr marL="3968816" indent="0">
              <a:buNone/>
              <a:defRPr sz="1984">
                <a:solidFill>
                  <a:schemeClr val="tx1">
                    <a:tint val="75000"/>
                  </a:schemeClr>
                </a:solidFill>
              </a:defRPr>
            </a:lvl8pPr>
            <a:lvl9pPr marL="4535790" indent="0">
              <a:buNone/>
              <a:defRPr sz="1984">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0FDA56A-5AE4-DAF0-E239-AC14E5EC541B}"/>
              </a:ext>
            </a:extLst>
          </p:cNvPr>
          <p:cNvSpPr>
            <a:spLocks noGrp="1"/>
          </p:cNvSpPr>
          <p:nvPr>
            <p:ph type="dt" sz="half" idx="10"/>
          </p:nvPr>
        </p:nvSpPr>
        <p:spPr/>
        <p:txBody>
          <a:bodyPr/>
          <a:lstStyle/>
          <a:p>
            <a:fld id="{C485584D-7D79-4248-9986-4CA35242F944}" type="datetimeFigureOut">
              <a:rPr lang="en-US" smtClean="0"/>
              <a:t>3/7/2024</a:t>
            </a:fld>
            <a:endParaRPr lang="en-US"/>
          </a:p>
        </p:txBody>
      </p:sp>
      <p:sp>
        <p:nvSpPr>
          <p:cNvPr id="5" name="フッター プレースホルダー 4">
            <a:extLst>
              <a:ext uri="{FF2B5EF4-FFF2-40B4-BE49-F238E27FC236}">
                <a16:creationId xmlns:a16="http://schemas.microsoft.com/office/drawing/2014/main" id="{78B7972D-0F40-81C9-B16F-10CB4F1AAB86}"/>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0937FD75-0B9F-8988-4AA5-6D20BDE9986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442790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4BABF5-8763-391B-166F-F462EED9EB3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CD9FB73-99C9-9C84-850A-EEF992F3B119}"/>
              </a:ext>
            </a:extLst>
          </p:cNvPr>
          <p:cNvSpPr>
            <a:spLocks noGrp="1"/>
          </p:cNvSpPr>
          <p:nvPr>
            <p:ph sz="half" idx="1"/>
          </p:nvPr>
        </p:nvSpPr>
        <p:spPr>
          <a:xfrm>
            <a:off x="1039455" y="2846200"/>
            <a:ext cx="6425724" cy="678385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670EC82-3067-1AF9-DDB5-E1FBB07A2C16}"/>
              </a:ext>
            </a:extLst>
          </p:cNvPr>
          <p:cNvSpPr>
            <a:spLocks noGrp="1"/>
          </p:cNvSpPr>
          <p:nvPr>
            <p:ph sz="half" idx="2"/>
          </p:nvPr>
        </p:nvSpPr>
        <p:spPr>
          <a:xfrm>
            <a:off x="7654171" y="2846200"/>
            <a:ext cx="6425724" cy="678385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842F304-E2B3-CEA8-0C98-408AA3C378E9}"/>
              </a:ext>
            </a:extLst>
          </p:cNvPr>
          <p:cNvSpPr>
            <a:spLocks noGrp="1"/>
          </p:cNvSpPr>
          <p:nvPr>
            <p:ph type="dt" sz="half" idx="10"/>
          </p:nvPr>
        </p:nvSpPr>
        <p:spPr/>
        <p:txBody>
          <a:bodyPr/>
          <a:lstStyle/>
          <a:p>
            <a:fld id="{C485584D-7D79-4248-9986-4CA35242F944}" type="datetimeFigureOut">
              <a:rPr lang="en-US" smtClean="0"/>
              <a:t>3/7/2024</a:t>
            </a:fld>
            <a:endParaRPr lang="en-US"/>
          </a:p>
        </p:txBody>
      </p:sp>
      <p:sp>
        <p:nvSpPr>
          <p:cNvPr id="6" name="フッター プレースホルダー 5">
            <a:extLst>
              <a:ext uri="{FF2B5EF4-FFF2-40B4-BE49-F238E27FC236}">
                <a16:creationId xmlns:a16="http://schemas.microsoft.com/office/drawing/2014/main" id="{FF60D3DB-38B3-CC08-A62A-736D4BEC7B36}"/>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3BCE88B4-171B-00E1-F025-B8A8AF0DEDA1}"/>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8149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327C73-CD31-1B6D-00AB-150884906C88}"/>
              </a:ext>
            </a:extLst>
          </p:cNvPr>
          <p:cNvSpPr>
            <a:spLocks noGrp="1"/>
          </p:cNvSpPr>
          <p:nvPr>
            <p:ph type="title"/>
          </p:nvPr>
        </p:nvSpPr>
        <p:spPr>
          <a:xfrm>
            <a:off x="1041425" y="569241"/>
            <a:ext cx="13040439" cy="2066590"/>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1A08A94-6635-F508-C12E-D447598CE778}"/>
              </a:ext>
            </a:extLst>
          </p:cNvPr>
          <p:cNvSpPr>
            <a:spLocks noGrp="1"/>
          </p:cNvSpPr>
          <p:nvPr>
            <p:ph type="body" idx="1"/>
          </p:nvPr>
        </p:nvSpPr>
        <p:spPr>
          <a:xfrm>
            <a:off x="1041425" y="2620980"/>
            <a:ext cx="6396193" cy="1284502"/>
          </a:xfrm>
        </p:spPr>
        <p:txBody>
          <a:bodyPr anchor="b"/>
          <a:lstStyle>
            <a:lvl1pPr marL="0" indent="0">
              <a:buNone/>
              <a:defRPr sz="2976" b="1"/>
            </a:lvl1pPr>
            <a:lvl2pPr marL="566974" indent="0">
              <a:buNone/>
              <a:defRPr sz="2480" b="1"/>
            </a:lvl2pPr>
            <a:lvl3pPr marL="1133947" indent="0">
              <a:buNone/>
              <a:defRPr sz="2232" b="1"/>
            </a:lvl3pPr>
            <a:lvl4pPr marL="1700921" indent="0">
              <a:buNone/>
              <a:defRPr sz="1984" b="1"/>
            </a:lvl4pPr>
            <a:lvl5pPr marL="2267895" indent="0">
              <a:buNone/>
              <a:defRPr sz="1984" b="1"/>
            </a:lvl5pPr>
            <a:lvl6pPr marL="2834869" indent="0">
              <a:buNone/>
              <a:defRPr sz="1984" b="1"/>
            </a:lvl6pPr>
            <a:lvl7pPr marL="3401842" indent="0">
              <a:buNone/>
              <a:defRPr sz="1984" b="1"/>
            </a:lvl7pPr>
            <a:lvl8pPr marL="3968816" indent="0">
              <a:buNone/>
              <a:defRPr sz="1984" b="1"/>
            </a:lvl8pPr>
            <a:lvl9pPr marL="4535790" indent="0">
              <a:buNone/>
              <a:defRPr sz="1984"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66068-BD35-027C-C913-D4BA8ADA7871}"/>
              </a:ext>
            </a:extLst>
          </p:cNvPr>
          <p:cNvSpPr>
            <a:spLocks noGrp="1"/>
          </p:cNvSpPr>
          <p:nvPr>
            <p:ph sz="half" idx="2"/>
          </p:nvPr>
        </p:nvSpPr>
        <p:spPr>
          <a:xfrm>
            <a:off x="1041425" y="3905482"/>
            <a:ext cx="6396193" cy="574437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03E326B-8863-6F89-1F5F-551B485492A3}"/>
              </a:ext>
            </a:extLst>
          </p:cNvPr>
          <p:cNvSpPr>
            <a:spLocks noGrp="1"/>
          </p:cNvSpPr>
          <p:nvPr>
            <p:ph type="body" sz="quarter" idx="3"/>
          </p:nvPr>
        </p:nvSpPr>
        <p:spPr>
          <a:xfrm>
            <a:off x="7654171" y="2620980"/>
            <a:ext cx="6427693" cy="1284502"/>
          </a:xfrm>
        </p:spPr>
        <p:txBody>
          <a:bodyPr anchor="b"/>
          <a:lstStyle>
            <a:lvl1pPr marL="0" indent="0">
              <a:buNone/>
              <a:defRPr sz="2976" b="1"/>
            </a:lvl1pPr>
            <a:lvl2pPr marL="566974" indent="0">
              <a:buNone/>
              <a:defRPr sz="2480" b="1"/>
            </a:lvl2pPr>
            <a:lvl3pPr marL="1133947" indent="0">
              <a:buNone/>
              <a:defRPr sz="2232" b="1"/>
            </a:lvl3pPr>
            <a:lvl4pPr marL="1700921" indent="0">
              <a:buNone/>
              <a:defRPr sz="1984" b="1"/>
            </a:lvl4pPr>
            <a:lvl5pPr marL="2267895" indent="0">
              <a:buNone/>
              <a:defRPr sz="1984" b="1"/>
            </a:lvl5pPr>
            <a:lvl6pPr marL="2834869" indent="0">
              <a:buNone/>
              <a:defRPr sz="1984" b="1"/>
            </a:lvl6pPr>
            <a:lvl7pPr marL="3401842" indent="0">
              <a:buNone/>
              <a:defRPr sz="1984" b="1"/>
            </a:lvl7pPr>
            <a:lvl8pPr marL="3968816" indent="0">
              <a:buNone/>
              <a:defRPr sz="1984" b="1"/>
            </a:lvl8pPr>
            <a:lvl9pPr marL="4535790" indent="0">
              <a:buNone/>
              <a:defRPr sz="1984"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26260EB-DA19-10F5-7C58-49676F90C6B7}"/>
              </a:ext>
            </a:extLst>
          </p:cNvPr>
          <p:cNvSpPr>
            <a:spLocks noGrp="1"/>
          </p:cNvSpPr>
          <p:nvPr>
            <p:ph sz="quarter" idx="4"/>
          </p:nvPr>
        </p:nvSpPr>
        <p:spPr>
          <a:xfrm>
            <a:off x="7654171" y="3905482"/>
            <a:ext cx="6427693" cy="574437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AE3E98D-2890-73C8-F7ED-92EC66F95560}"/>
              </a:ext>
            </a:extLst>
          </p:cNvPr>
          <p:cNvSpPr>
            <a:spLocks noGrp="1"/>
          </p:cNvSpPr>
          <p:nvPr>
            <p:ph type="dt" sz="half" idx="10"/>
          </p:nvPr>
        </p:nvSpPr>
        <p:spPr/>
        <p:txBody>
          <a:bodyPr/>
          <a:lstStyle/>
          <a:p>
            <a:fld id="{C485584D-7D79-4248-9986-4CA35242F944}" type="datetimeFigureOut">
              <a:rPr lang="en-US" smtClean="0"/>
              <a:t>3/7/2024</a:t>
            </a:fld>
            <a:endParaRPr lang="en-US"/>
          </a:p>
        </p:txBody>
      </p:sp>
      <p:sp>
        <p:nvSpPr>
          <p:cNvPr id="8" name="フッター プレースホルダー 7">
            <a:extLst>
              <a:ext uri="{FF2B5EF4-FFF2-40B4-BE49-F238E27FC236}">
                <a16:creationId xmlns:a16="http://schemas.microsoft.com/office/drawing/2014/main" id="{34B998E5-53F2-D732-1A81-954FC3E56A0E}"/>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42AD5789-C09B-0A31-3075-B305B1C00C80}"/>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773087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51C574-181D-52ED-D1FD-F59C3507BBD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6CF6B4F-D0B1-7968-3AAE-4A10DE818AAF}"/>
              </a:ext>
            </a:extLst>
          </p:cNvPr>
          <p:cNvSpPr>
            <a:spLocks noGrp="1"/>
          </p:cNvSpPr>
          <p:nvPr>
            <p:ph type="dt" sz="half" idx="10"/>
          </p:nvPr>
        </p:nvSpPr>
        <p:spPr/>
        <p:txBody>
          <a:bodyPr/>
          <a:lstStyle/>
          <a:p>
            <a:fld id="{C485584D-7D79-4248-9986-4CA35242F944}" type="datetimeFigureOut">
              <a:rPr lang="en-US" smtClean="0"/>
              <a:t>3/7/2024</a:t>
            </a:fld>
            <a:endParaRPr lang="en-US"/>
          </a:p>
        </p:txBody>
      </p:sp>
      <p:sp>
        <p:nvSpPr>
          <p:cNvPr id="4" name="フッター プレースホルダー 3">
            <a:extLst>
              <a:ext uri="{FF2B5EF4-FFF2-40B4-BE49-F238E27FC236}">
                <a16:creationId xmlns:a16="http://schemas.microsoft.com/office/drawing/2014/main" id="{F925F24D-B419-3601-1642-F4A4B88829BC}"/>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6FDE450F-202E-50CB-5D9E-805CECBCC92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61834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6542C44-88CF-93E3-D3DD-AECF9B8B2B94}"/>
              </a:ext>
            </a:extLst>
          </p:cNvPr>
          <p:cNvSpPr>
            <a:spLocks noGrp="1"/>
          </p:cNvSpPr>
          <p:nvPr>
            <p:ph type="dt" sz="half" idx="10"/>
          </p:nvPr>
        </p:nvSpPr>
        <p:spPr/>
        <p:txBody>
          <a:bodyPr/>
          <a:lstStyle/>
          <a:p>
            <a:fld id="{C485584D-7D79-4248-9986-4CA35242F944}" type="datetimeFigureOut">
              <a:rPr lang="en-US" smtClean="0"/>
              <a:t>3/7/2024</a:t>
            </a:fld>
            <a:endParaRPr lang="en-US"/>
          </a:p>
        </p:txBody>
      </p:sp>
      <p:sp>
        <p:nvSpPr>
          <p:cNvPr id="3" name="フッター プレースホルダー 2">
            <a:extLst>
              <a:ext uri="{FF2B5EF4-FFF2-40B4-BE49-F238E27FC236}">
                <a16:creationId xmlns:a16="http://schemas.microsoft.com/office/drawing/2014/main" id="{AE809F7C-BA41-3ADF-2907-D7D18F153421}"/>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8F8FEAC8-D4DF-0C47-EBC9-B68A69F20F46}"/>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493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928336-6811-B385-90A9-695459EE5DF4}"/>
              </a:ext>
            </a:extLst>
          </p:cNvPr>
          <p:cNvSpPr>
            <a:spLocks noGrp="1"/>
          </p:cNvSpPr>
          <p:nvPr>
            <p:ph type="title"/>
          </p:nvPr>
        </p:nvSpPr>
        <p:spPr>
          <a:xfrm>
            <a:off x="1041425" y="712788"/>
            <a:ext cx="4876383" cy="2494756"/>
          </a:xfrm>
        </p:spPr>
        <p:txBody>
          <a:bodyPr anchor="b"/>
          <a:lstStyle>
            <a:lvl1pPr>
              <a:defRPr sz="3968"/>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405196A-77B3-D5D4-6FDD-4D2A225A0A52}"/>
              </a:ext>
            </a:extLst>
          </p:cNvPr>
          <p:cNvSpPr>
            <a:spLocks noGrp="1"/>
          </p:cNvSpPr>
          <p:nvPr>
            <p:ph idx="1"/>
          </p:nvPr>
        </p:nvSpPr>
        <p:spPr>
          <a:xfrm>
            <a:off x="6427693" y="1539424"/>
            <a:ext cx="7654171" cy="7598117"/>
          </a:xfrm>
        </p:spPr>
        <p:txBody>
          <a:bodyPr/>
          <a:lstStyle>
            <a:lvl1pPr>
              <a:defRPr sz="3968"/>
            </a:lvl1pPr>
            <a:lvl2pPr>
              <a:defRPr sz="3472"/>
            </a:lvl2pPr>
            <a:lvl3pPr>
              <a:defRPr sz="2976"/>
            </a:lvl3pPr>
            <a:lvl4pPr>
              <a:defRPr sz="2480"/>
            </a:lvl4pPr>
            <a:lvl5pPr>
              <a:defRPr sz="2480"/>
            </a:lvl5pPr>
            <a:lvl6pPr>
              <a:defRPr sz="2480"/>
            </a:lvl6pPr>
            <a:lvl7pPr>
              <a:defRPr sz="2480"/>
            </a:lvl7pPr>
            <a:lvl8pPr>
              <a:defRPr sz="2480"/>
            </a:lvl8pPr>
            <a:lvl9pPr>
              <a:defRPr sz="248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C2C9ADE-44FA-06D2-A883-C0EF5E6FD3B5}"/>
              </a:ext>
            </a:extLst>
          </p:cNvPr>
          <p:cNvSpPr>
            <a:spLocks noGrp="1"/>
          </p:cNvSpPr>
          <p:nvPr>
            <p:ph type="body" sz="half" idx="2"/>
          </p:nvPr>
        </p:nvSpPr>
        <p:spPr>
          <a:xfrm>
            <a:off x="1041425" y="3207544"/>
            <a:ext cx="4876383" cy="5942372"/>
          </a:xfrm>
        </p:spPr>
        <p:txBody>
          <a:bodyPr/>
          <a:lstStyle>
            <a:lvl1pPr marL="0" indent="0">
              <a:buNone/>
              <a:defRPr sz="1984"/>
            </a:lvl1pPr>
            <a:lvl2pPr marL="566974" indent="0">
              <a:buNone/>
              <a:defRPr sz="1736"/>
            </a:lvl2pPr>
            <a:lvl3pPr marL="1133947" indent="0">
              <a:buNone/>
              <a:defRPr sz="1488"/>
            </a:lvl3pPr>
            <a:lvl4pPr marL="1700921" indent="0">
              <a:buNone/>
              <a:defRPr sz="1240"/>
            </a:lvl4pPr>
            <a:lvl5pPr marL="2267895" indent="0">
              <a:buNone/>
              <a:defRPr sz="1240"/>
            </a:lvl5pPr>
            <a:lvl6pPr marL="2834869" indent="0">
              <a:buNone/>
              <a:defRPr sz="1240"/>
            </a:lvl6pPr>
            <a:lvl7pPr marL="3401842" indent="0">
              <a:buNone/>
              <a:defRPr sz="1240"/>
            </a:lvl7pPr>
            <a:lvl8pPr marL="3968816" indent="0">
              <a:buNone/>
              <a:defRPr sz="1240"/>
            </a:lvl8pPr>
            <a:lvl9pPr marL="4535790" indent="0">
              <a:buNone/>
              <a:defRPr sz="124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854EE8E-6EE6-E885-71CC-2DDF283E460A}"/>
              </a:ext>
            </a:extLst>
          </p:cNvPr>
          <p:cNvSpPr>
            <a:spLocks noGrp="1"/>
          </p:cNvSpPr>
          <p:nvPr>
            <p:ph type="dt" sz="half" idx="10"/>
          </p:nvPr>
        </p:nvSpPr>
        <p:spPr/>
        <p:txBody>
          <a:bodyPr/>
          <a:lstStyle/>
          <a:p>
            <a:fld id="{C485584D-7D79-4248-9986-4CA35242F944}" type="datetimeFigureOut">
              <a:rPr lang="en-US" smtClean="0"/>
              <a:t>3/7/2024</a:t>
            </a:fld>
            <a:endParaRPr lang="en-US"/>
          </a:p>
        </p:txBody>
      </p:sp>
      <p:sp>
        <p:nvSpPr>
          <p:cNvPr id="6" name="フッター プレースホルダー 5">
            <a:extLst>
              <a:ext uri="{FF2B5EF4-FFF2-40B4-BE49-F238E27FC236}">
                <a16:creationId xmlns:a16="http://schemas.microsoft.com/office/drawing/2014/main" id="{6201267A-5DB2-C908-D332-B7E0B2018001}"/>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01DF8769-9B1B-9049-FBF2-6FAE301D20A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8609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F29F3-CDE1-57FE-AAE1-61CD8E89D0B5}"/>
              </a:ext>
            </a:extLst>
          </p:cNvPr>
          <p:cNvSpPr>
            <a:spLocks noGrp="1"/>
          </p:cNvSpPr>
          <p:nvPr>
            <p:ph type="title"/>
          </p:nvPr>
        </p:nvSpPr>
        <p:spPr>
          <a:xfrm>
            <a:off x="1041425" y="712788"/>
            <a:ext cx="4876383" cy="2494756"/>
          </a:xfrm>
        </p:spPr>
        <p:txBody>
          <a:bodyPr anchor="b"/>
          <a:lstStyle>
            <a:lvl1pPr>
              <a:defRPr sz="3968"/>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56853FF-87F5-0E5D-DD02-D4DD738DD163}"/>
              </a:ext>
            </a:extLst>
          </p:cNvPr>
          <p:cNvSpPr>
            <a:spLocks noGrp="1"/>
          </p:cNvSpPr>
          <p:nvPr>
            <p:ph type="pic" idx="1"/>
          </p:nvPr>
        </p:nvSpPr>
        <p:spPr>
          <a:xfrm>
            <a:off x="6427693" y="1539424"/>
            <a:ext cx="7654171" cy="7598117"/>
          </a:xfrm>
        </p:spPr>
        <p:txBody>
          <a:bodyPr/>
          <a:lstStyle>
            <a:lvl1pPr marL="0" indent="0">
              <a:buNone/>
              <a:defRPr sz="3968"/>
            </a:lvl1pPr>
            <a:lvl2pPr marL="566974" indent="0">
              <a:buNone/>
              <a:defRPr sz="3472"/>
            </a:lvl2pPr>
            <a:lvl3pPr marL="1133947" indent="0">
              <a:buNone/>
              <a:defRPr sz="2976"/>
            </a:lvl3pPr>
            <a:lvl4pPr marL="1700921" indent="0">
              <a:buNone/>
              <a:defRPr sz="2480"/>
            </a:lvl4pPr>
            <a:lvl5pPr marL="2267895" indent="0">
              <a:buNone/>
              <a:defRPr sz="2480"/>
            </a:lvl5pPr>
            <a:lvl6pPr marL="2834869" indent="0">
              <a:buNone/>
              <a:defRPr sz="2480"/>
            </a:lvl6pPr>
            <a:lvl7pPr marL="3401842" indent="0">
              <a:buNone/>
              <a:defRPr sz="2480"/>
            </a:lvl7pPr>
            <a:lvl8pPr marL="3968816" indent="0">
              <a:buNone/>
              <a:defRPr sz="2480"/>
            </a:lvl8pPr>
            <a:lvl9pPr marL="4535790" indent="0">
              <a:buNone/>
              <a:defRPr sz="2480"/>
            </a:lvl9pPr>
          </a:lstStyle>
          <a:p>
            <a:endParaRPr kumimoji="1" lang="ja-JP" altLang="en-US"/>
          </a:p>
        </p:txBody>
      </p:sp>
      <p:sp>
        <p:nvSpPr>
          <p:cNvPr id="4" name="テキスト プレースホルダー 3">
            <a:extLst>
              <a:ext uri="{FF2B5EF4-FFF2-40B4-BE49-F238E27FC236}">
                <a16:creationId xmlns:a16="http://schemas.microsoft.com/office/drawing/2014/main" id="{E8331E7B-880C-27AB-D9C9-E5420C98C6A3}"/>
              </a:ext>
            </a:extLst>
          </p:cNvPr>
          <p:cNvSpPr>
            <a:spLocks noGrp="1"/>
          </p:cNvSpPr>
          <p:nvPr>
            <p:ph type="body" sz="half" idx="2"/>
          </p:nvPr>
        </p:nvSpPr>
        <p:spPr>
          <a:xfrm>
            <a:off x="1041425" y="3207544"/>
            <a:ext cx="4876383" cy="5942372"/>
          </a:xfrm>
        </p:spPr>
        <p:txBody>
          <a:bodyPr/>
          <a:lstStyle>
            <a:lvl1pPr marL="0" indent="0">
              <a:buNone/>
              <a:defRPr sz="1984"/>
            </a:lvl1pPr>
            <a:lvl2pPr marL="566974" indent="0">
              <a:buNone/>
              <a:defRPr sz="1736"/>
            </a:lvl2pPr>
            <a:lvl3pPr marL="1133947" indent="0">
              <a:buNone/>
              <a:defRPr sz="1488"/>
            </a:lvl3pPr>
            <a:lvl4pPr marL="1700921" indent="0">
              <a:buNone/>
              <a:defRPr sz="1240"/>
            </a:lvl4pPr>
            <a:lvl5pPr marL="2267895" indent="0">
              <a:buNone/>
              <a:defRPr sz="1240"/>
            </a:lvl5pPr>
            <a:lvl6pPr marL="2834869" indent="0">
              <a:buNone/>
              <a:defRPr sz="1240"/>
            </a:lvl6pPr>
            <a:lvl7pPr marL="3401842" indent="0">
              <a:buNone/>
              <a:defRPr sz="1240"/>
            </a:lvl7pPr>
            <a:lvl8pPr marL="3968816" indent="0">
              <a:buNone/>
              <a:defRPr sz="1240"/>
            </a:lvl8pPr>
            <a:lvl9pPr marL="4535790" indent="0">
              <a:buNone/>
              <a:defRPr sz="124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C70A805-DAFE-45A2-9D83-C6E79B2D8D72}"/>
              </a:ext>
            </a:extLst>
          </p:cNvPr>
          <p:cNvSpPr>
            <a:spLocks noGrp="1"/>
          </p:cNvSpPr>
          <p:nvPr>
            <p:ph type="dt" sz="half" idx="10"/>
          </p:nvPr>
        </p:nvSpPr>
        <p:spPr/>
        <p:txBody>
          <a:bodyPr/>
          <a:lstStyle/>
          <a:p>
            <a:fld id="{C485584D-7D79-4248-9986-4CA35242F944}" type="datetimeFigureOut">
              <a:rPr lang="en-US" smtClean="0"/>
              <a:t>3/7/2024</a:t>
            </a:fld>
            <a:endParaRPr lang="en-US"/>
          </a:p>
        </p:txBody>
      </p:sp>
      <p:sp>
        <p:nvSpPr>
          <p:cNvPr id="6" name="フッター プレースホルダー 5">
            <a:extLst>
              <a:ext uri="{FF2B5EF4-FFF2-40B4-BE49-F238E27FC236}">
                <a16:creationId xmlns:a16="http://schemas.microsoft.com/office/drawing/2014/main" id="{CFDDA34B-9E61-5477-DA2E-E1689977D2D9}"/>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F934EB8A-587C-6A53-DA6D-5A48440A157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25362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0A00D44-0490-919B-1A6A-576E84B24875}"/>
              </a:ext>
            </a:extLst>
          </p:cNvPr>
          <p:cNvSpPr>
            <a:spLocks noGrp="1"/>
          </p:cNvSpPr>
          <p:nvPr>
            <p:ph type="title"/>
          </p:nvPr>
        </p:nvSpPr>
        <p:spPr>
          <a:xfrm>
            <a:off x="1039456" y="569241"/>
            <a:ext cx="13040439" cy="206659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88B5338-4A2A-90BC-FA80-51AEC0569C7F}"/>
              </a:ext>
            </a:extLst>
          </p:cNvPr>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C17DD67-128E-F3DB-5AA6-9712B38742FC}"/>
              </a:ext>
            </a:extLst>
          </p:cNvPr>
          <p:cNvSpPr>
            <a:spLocks noGrp="1"/>
          </p:cNvSpPr>
          <p:nvPr>
            <p:ph type="dt" sz="half" idx="2"/>
          </p:nvPr>
        </p:nvSpPr>
        <p:spPr>
          <a:xfrm>
            <a:off x="1039455" y="9909727"/>
            <a:ext cx="3401854" cy="569240"/>
          </a:xfrm>
          <a:prstGeom prst="rect">
            <a:avLst/>
          </a:prstGeom>
        </p:spPr>
        <p:txBody>
          <a:bodyPr vert="horz" lIns="91440" tIns="45720" rIns="91440" bIns="45720" rtlCol="0" anchor="ctr"/>
          <a:lstStyle>
            <a:lvl1pPr algn="l">
              <a:defRPr sz="1488">
                <a:solidFill>
                  <a:schemeClr val="tx1">
                    <a:tint val="75000"/>
                  </a:schemeClr>
                </a:solidFill>
              </a:defRPr>
            </a:lvl1pPr>
          </a:lstStyle>
          <a:p>
            <a:fld id="{C485584D-7D79-4248-9986-4CA35242F944}" type="datetimeFigureOut">
              <a:rPr lang="en-US" smtClean="0"/>
              <a:t>3/7/2024</a:t>
            </a:fld>
            <a:endParaRPr lang="en-US"/>
          </a:p>
        </p:txBody>
      </p:sp>
      <p:sp>
        <p:nvSpPr>
          <p:cNvPr id="5" name="フッター プレースホルダー 4">
            <a:extLst>
              <a:ext uri="{FF2B5EF4-FFF2-40B4-BE49-F238E27FC236}">
                <a16:creationId xmlns:a16="http://schemas.microsoft.com/office/drawing/2014/main" id="{8B5BE8D5-7407-8590-F6A6-C40C216A9D44}"/>
              </a:ext>
            </a:extLst>
          </p:cNvPr>
          <p:cNvSpPr>
            <a:spLocks noGrp="1"/>
          </p:cNvSpPr>
          <p:nvPr>
            <p:ph type="ftr" sz="quarter" idx="3"/>
          </p:nvPr>
        </p:nvSpPr>
        <p:spPr>
          <a:xfrm>
            <a:off x="5008285" y="9909727"/>
            <a:ext cx="5102781" cy="569240"/>
          </a:xfrm>
          <a:prstGeom prst="rect">
            <a:avLst/>
          </a:prstGeom>
        </p:spPr>
        <p:txBody>
          <a:bodyPr vert="horz" lIns="91440" tIns="45720" rIns="91440" bIns="45720" rtlCol="0" anchor="ctr"/>
          <a:lstStyle>
            <a:lvl1pPr algn="ctr">
              <a:defRPr sz="1488">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F5D18387-5719-7C26-F5AB-C952DC99D898}"/>
              </a:ext>
            </a:extLst>
          </p:cNvPr>
          <p:cNvSpPr>
            <a:spLocks noGrp="1"/>
          </p:cNvSpPr>
          <p:nvPr>
            <p:ph type="sldNum" sz="quarter" idx="4"/>
          </p:nvPr>
        </p:nvSpPr>
        <p:spPr>
          <a:xfrm>
            <a:off x="10678041" y="9909727"/>
            <a:ext cx="3401854" cy="569240"/>
          </a:xfrm>
          <a:prstGeom prst="rect">
            <a:avLst/>
          </a:prstGeom>
        </p:spPr>
        <p:txBody>
          <a:bodyPr vert="horz" lIns="91440" tIns="45720" rIns="91440" bIns="45720" rtlCol="0" anchor="ctr"/>
          <a:lstStyle>
            <a:lvl1pPr algn="r">
              <a:defRPr sz="1488">
                <a:solidFill>
                  <a:schemeClr val="tx1">
                    <a:tint val="75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359749679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1133947" rtl="0" eaLnBrk="1" latinLnBrk="0" hangingPunct="1">
        <a:lnSpc>
          <a:spcPct val="90000"/>
        </a:lnSpc>
        <a:spcBef>
          <a:spcPct val="0"/>
        </a:spcBef>
        <a:buNone/>
        <a:defRPr kumimoji="1" sz="5456" kern="1200">
          <a:solidFill>
            <a:schemeClr val="tx1"/>
          </a:solidFill>
          <a:latin typeface="+mj-lt"/>
          <a:ea typeface="+mj-ea"/>
          <a:cs typeface="+mj-cs"/>
        </a:defRPr>
      </a:lvl1pPr>
    </p:titleStyle>
    <p:bodyStyle>
      <a:lvl1pPr marL="283487" indent="-283487" algn="l" defTabSz="1133947" rtl="0" eaLnBrk="1" latinLnBrk="0" hangingPunct="1">
        <a:lnSpc>
          <a:spcPct val="90000"/>
        </a:lnSpc>
        <a:spcBef>
          <a:spcPts val="1240"/>
        </a:spcBef>
        <a:buFont typeface="Arial" panose="020B0604020202020204" pitchFamily="34" charset="0"/>
        <a:buChar char="•"/>
        <a:defRPr kumimoji="1" sz="3472" kern="1200">
          <a:solidFill>
            <a:schemeClr val="tx1"/>
          </a:solidFill>
          <a:latin typeface="+mn-lt"/>
          <a:ea typeface="+mn-ea"/>
          <a:cs typeface="+mn-cs"/>
        </a:defRPr>
      </a:lvl1pPr>
      <a:lvl2pPr marL="850461" indent="-283487" algn="l" defTabSz="1133947" rtl="0" eaLnBrk="1" latinLnBrk="0" hangingPunct="1">
        <a:lnSpc>
          <a:spcPct val="90000"/>
        </a:lnSpc>
        <a:spcBef>
          <a:spcPts val="620"/>
        </a:spcBef>
        <a:buFont typeface="Arial" panose="020B0604020202020204" pitchFamily="34" charset="0"/>
        <a:buChar char="•"/>
        <a:defRPr kumimoji="1" sz="2976" kern="1200">
          <a:solidFill>
            <a:schemeClr val="tx1"/>
          </a:solidFill>
          <a:latin typeface="+mn-lt"/>
          <a:ea typeface="+mn-ea"/>
          <a:cs typeface="+mn-cs"/>
        </a:defRPr>
      </a:lvl2pPr>
      <a:lvl3pPr marL="1417434" indent="-283487" algn="l" defTabSz="1133947" rtl="0" eaLnBrk="1" latinLnBrk="0" hangingPunct="1">
        <a:lnSpc>
          <a:spcPct val="90000"/>
        </a:lnSpc>
        <a:spcBef>
          <a:spcPts val="620"/>
        </a:spcBef>
        <a:buFont typeface="Arial" panose="020B0604020202020204" pitchFamily="34" charset="0"/>
        <a:buChar char="•"/>
        <a:defRPr kumimoji="1" sz="2480" kern="1200">
          <a:solidFill>
            <a:schemeClr val="tx1"/>
          </a:solidFill>
          <a:latin typeface="+mn-lt"/>
          <a:ea typeface="+mn-ea"/>
          <a:cs typeface="+mn-cs"/>
        </a:defRPr>
      </a:lvl3pPr>
      <a:lvl4pPr marL="1984408" indent="-283487" algn="l" defTabSz="1133947" rtl="0" eaLnBrk="1" latinLnBrk="0" hangingPunct="1">
        <a:lnSpc>
          <a:spcPct val="90000"/>
        </a:lnSpc>
        <a:spcBef>
          <a:spcPts val="620"/>
        </a:spcBef>
        <a:buFont typeface="Arial" panose="020B0604020202020204" pitchFamily="34" charset="0"/>
        <a:buChar char="•"/>
        <a:defRPr kumimoji="1" sz="2232" kern="1200">
          <a:solidFill>
            <a:schemeClr val="tx1"/>
          </a:solidFill>
          <a:latin typeface="+mn-lt"/>
          <a:ea typeface="+mn-ea"/>
          <a:cs typeface="+mn-cs"/>
        </a:defRPr>
      </a:lvl4pPr>
      <a:lvl5pPr marL="2551382" indent="-283487" algn="l" defTabSz="1133947" rtl="0" eaLnBrk="1" latinLnBrk="0" hangingPunct="1">
        <a:lnSpc>
          <a:spcPct val="90000"/>
        </a:lnSpc>
        <a:spcBef>
          <a:spcPts val="620"/>
        </a:spcBef>
        <a:buFont typeface="Arial" panose="020B0604020202020204" pitchFamily="34" charset="0"/>
        <a:buChar char="•"/>
        <a:defRPr kumimoji="1" sz="2232" kern="1200">
          <a:solidFill>
            <a:schemeClr val="tx1"/>
          </a:solidFill>
          <a:latin typeface="+mn-lt"/>
          <a:ea typeface="+mn-ea"/>
          <a:cs typeface="+mn-cs"/>
        </a:defRPr>
      </a:lvl5pPr>
      <a:lvl6pPr marL="3118355" indent="-283487" algn="l" defTabSz="1133947" rtl="0" eaLnBrk="1" latinLnBrk="0" hangingPunct="1">
        <a:lnSpc>
          <a:spcPct val="90000"/>
        </a:lnSpc>
        <a:spcBef>
          <a:spcPts val="620"/>
        </a:spcBef>
        <a:buFont typeface="Arial" panose="020B0604020202020204" pitchFamily="34" charset="0"/>
        <a:buChar char="•"/>
        <a:defRPr kumimoji="1" sz="2232" kern="1200">
          <a:solidFill>
            <a:schemeClr val="tx1"/>
          </a:solidFill>
          <a:latin typeface="+mn-lt"/>
          <a:ea typeface="+mn-ea"/>
          <a:cs typeface="+mn-cs"/>
        </a:defRPr>
      </a:lvl6pPr>
      <a:lvl7pPr marL="3685329" indent="-283487" algn="l" defTabSz="1133947" rtl="0" eaLnBrk="1" latinLnBrk="0" hangingPunct="1">
        <a:lnSpc>
          <a:spcPct val="90000"/>
        </a:lnSpc>
        <a:spcBef>
          <a:spcPts val="620"/>
        </a:spcBef>
        <a:buFont typeface="Arial" panose="020B0604020202020204" pitchFamily="34" charset="0"/>
        <a:buChar char="•"/>
        <a:defRPr kumimoji="1" sz="2232" kern="1200">
          <a:solidFill>
            <a:schemeClr val="tx1"/>
          </a:solidFill>
          <a:latin typeface="+mn-lt"/>
          <a:ea typeface="+mn-ea"/>
          <a:cs typeface="+mn-cs"/>
        </a:defRPr>
      </a:lvl7pPr>
      <a:lvl8pPr marL="4252303" indent="-283487" algn="l" defTabSz="1133947" rtl="0" eaLnBrk="1" latinLnBrk="0" hangingPunct="1">
        <a:lnSpc>
          <a:spcPct val="90000"/>
        </a:lnSpc>
        <a:spcBef>
          <a:spcPts val="620"/>
        </a:spcBef>
        <a:buFont typeface="Arial" panose="020B0604020202020204" pitchFamily="34" charset="0"/>
        <a:buChar char="•"/>
        <a:defRPr kumimoji="1" sz="2232" kern="1200">
          <a:solidFill>
            <a:schemeClr val="tx1"/>
          </a:solidFill>
          <a:latin typeface="+mn-lt"/>
          <a:ea typeface="+mn-ea"/>
          <a:cs typeface="+mn-cs"/>
        </a:defRPr>
      </a:lvl8pPr>
      <a:lvl9pPr marL="4819277" indent="-283487" algn="l" defTabSz="1133947" rtl="0" eaLnBrk="1" latinLnBrk="0" hangingPunct="1">
        <a:lnSpc>
          <a:spcPct val="90000"/>
        </a:lnSpc>
        <a:spcBef>
          <a:spcPts val="620"/>
        </a:spcBef>
        <a:buFont typeface="Arial" panose="020B0604020202020204" pitchFamily="34" charset="0"/>
        <a:buChar char="•"/>
        <a:defRPr kumimoji="1" sz="2232" kern="1200">
          <a:solidFill>
            <a:schemeClr val="tx1"/>
          </a:solidFill>
          <a:latin typeface="+mn-lt"/>
          <a:ea typeface="+mn-ea"/>
          <a:cs typeface="+mn-cs"/>
        </a:defRPr>
      </a:lvl9pPr>
    </p:bodyStyle>
    <p:otherStyle>
      <a:defPPr>
        <a:defRPr lang="ja-JP"/>
      </a:defPPr>
      <a:lvl1pPr marL="0" algn="l" defTabSz="1133947" rtl="0" eaLnBrk="1" latinLnBrk="0" hangingPunct="1">
        <a:defRPr kumimoji="1" sz="2232" kern="1200">
          <a:solidFill>
            <a:schemeClr val="tx1"/>
          </a:solidFill>
          <a:latin typeface="+mn-lt"/>
          <a:ea typeface="+mn-ea"/>
          <a:cs typeface="+mn-cs"/>
        </a:defRPr>
      </a:lvl1pPr>
      <a:lvl2pPr marL="566974" algn="l" defTabSz="1133947" rtl="0" eaLnBrk="1" latinLnBrk="0" hangingPunct="1">
        <a:defRPr kumimoji="1" sz="2232" kern="1200">
          <a:solidFill>
            <a:schemeClr val="tx1"/>
          </a:solidFill>
          <a:latin typeface="+mn-lt"/>
          <a:ea typeface="+mn-ea"/>
          <a:cs typeface="+mn-cs"/>
        </a:defRPr>
      </a:lvl2pPr>
      <a:lvl3pPr marL="1133947" algn="l" defTabSz="1133947" rtl="0" eaLnBrk="1" latinLnBrk="0" hangingPunct="1">
        <a:defRPr kumimoji="1" sz="2232" kern="1200">
          <a:solidFill>
            <a:schemeClr val="tx1"/>
          </a:solidFill>
          <a:latin typeface="+mn-lt"/>
          <a:ea typeface="+mn-ea"/>
          <a:cs typeface="+mn-cs"/>
        </a:defRPr>
      </a:lvl3pPr>
      <a:lvl4pPr marL="1700921" algn="l" defTabSz="1133947" rtl="0" eaLnBrk="1" latinLnBrk="0" hangingPunct="1">
        <a:defRPr kumimoji="1" sz="2232" kern="1200">
          <a:solidFill>
            <a:schemeClr val="tx1"/>
          </a:solidFill>
          <a:latin typeface="+mn-lt"/>
          <a:ea typeface="+mn-ea"/>
          <a:cs typeface="+mn-cs"/>
        </a:defRPr>
      </a:lvl4pPr>
      <a:lvl5pPr marL="2267895" algn="l" defTabSz="1133947" rtl="0" eaLnBrk="1" latinLnBrk="0" hangingPunct="1">
        <a:defRPr kumimoji="1" sz="2232" kern="1200">
          <a:solidFill>
            <a:schemeClr val="tx1"/>
          </a:solidFill>
          <a:latin typeface="+mn-lt"/>
          <a:ea typeface="+mn-ea"/>
          <a:cs typeface="+mn-cs"/>
        </a:defRPr>
      </a:lvl5pPr>
      <a:lvl6pPr marL="2834869" algn="l" defTabSz="1133947" rtl="0" eaLnBrk="1" latinLnBrk="0" hangingPunct="1">
        <a:defRPr kumimoji="1" sz="2232" kern="1200">
          <a:solidFill>
            <a:schemeClr val="tx1"/>
          </a:solidFill>
          <a:latin typeface="+mn-lt"/>
          <a:ea typeface="+mn-ea"/>
          <a:cs typeface="+mn-cs"/>
        </a:defRPr>
      </a:lvl6pPr>
      <a:lvl7pPr marL="3401842" algn="l" defTabSz="1133947" rtl="0" eaLnBrk="1" latinLnBrk="0" hangingPunct="1">
        <a:defRPr kumimoji="1" sz="2232" kern="1200">
          <a:solidFill>
            <a:schemeClr val="tx1"/>
          </a:solidFill>
          <a:latin typeface="+mn-lt"/>
          <a:ea typeface="+mn-ea"/>
          <a:cs typeface="+mn-cs"/>
        </a:defRPr>
      </a:lvl7pPr>
      <a:lvl8pPr marL="3968816" algn="l" defTabSz="1133947" rtl="0" eaLnBrk="1" latinLnBrk="0" hangingPunct="1">
        <a:defRPr kumimoji="1" sz="2232" kern="1200">
          <a:solidFill>
            <a:schemeClr val="tx1"/>
          </a:solidFill>
          <a:latin typeface="+mn-lt"/>
          <a:ea typeface="+mn-ea"/>
          <a:cs typeface="+mn-cs"/>
        </a:defRPr>
      </a:lvl8pPr>
      <a:lvl9pPr marL="4535790" algn="l" defTabSz="1133947" rtl="0" eaLnBrk="1" latinLnBrk="0" hangingPunct="1">
        <a:defRPr kumimoji="1" sz="223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jpeg"/><Relationship Id="rId18" Type="http://schemas.openxmlformats.org/officeDocument/2006/relationships/image" Target="../media/image16.jpeg"/><Relationship Id="rId26" Type="http://schemas.openxmlformats.org/officeDocument/2006/relationships/image" Target="../media/image24.png"/><Relationship Id="rId39" Type="http://schemas.openxmlformats.org/officeDocument/2006/relationships/image" Target="../media/image36.png"/><Relationship Id="rId21" Type="http://schemas.openxmlformats.org/officeDocument/2006/relationships/image" Target="../media/image19.png"/><Relationship Id="rId34" Type="http://schemas.openxmlformats.org/officeDocument/2006/relationships/image" Target="../media/image31.png"/><Relationship Id="rId42" Type="http://schemas.openxmlformats.org/officeDocument/2006/relationships/image" Target="../media/image39.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4.pn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e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1.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28" Type="http://schemas.openxmlformats.org/officeDocument/2006/relationships/image" Target="../media/image25.jpeg"/><Relationship Id="rId36" Type="http://schemas.openxmlformats.org/officeDocument/2006/relationships/image" Target="../media/image33.jpeg"/><Relationship Id="rId10" Type="http://schemas.openxmlformats.org/officeDocument/2006/relationships/image" Target="../media/image8.png"/><Relationship Id="rId19" Type="http://schemas.openxmlformats.org/officeDocument/2006/relationships/image" Target="../media/image17.jpeg"/><Relationship Id="rId31" Type="http://schemas.openxmlformats.org/officeDocument/2006/relationships/image" Target="../media/image28.png"/><Relationship Id="rId44" Type="http://schemas.openxmlformats.org/officeDocument/2006/relationships/image" Target="../media/image40.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eg"/><Relationship Id="rId27" Type="http://schemas.microsoft.com/office/2007/relationships/hdphoto" Target="../media/hdphoto1.wdp"/><Relationship Id="rId30" Type="http://schemas.openxmlformats.org/officeDocument/2006/relationships/image" Target="../media/image27.png"/><Relationship Id="rId35" Type="http://schemas.openxmlformats.org/officeDocument/2006/relationships/image" Target="../media/image32.png"/><Relationship Id="rId43" Type="http://schemas.microsoft.com/office/2007/relationships/hdphoto" Target="../media/hdphoto2.wdp"/><Relationship Id="rId8" Type="http://schemas.openxmlformats.org/officeDocument/2006/relationships/image" Target="../media/image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jpe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2.png"/><Relationship Id="rId20" Type="http://schemas.openxmlformats.org/officeDocument/2006/relationships/image" Target="../media/image18.png"/><Relationship Id="rId4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8E1B2820-ABA4-DD27-38F0-722BB35958C6}"/>
              </a:ext>
            </a:extLst>
          </p:cNvPr>
          <p:cNvSpPr/>
          <p:nvPr/>
        </p:nvSpPr>
        <p:spPr>
          <a:xfrm>
            <a:off x="2552433" y="1451832"/>
            <a:ext cx="4176612" cy="2619872"/>
          </a:xfrm>
          <a:prstGeom prst="roundRect">
            <a:avLst>
              <a:gd name="adj" fmla="val 4639"/>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dirty="0"/>
          </a:p>
        </p:txBody>
      </p:sp>
      <p:sp>
        <p:nvSpPr>
          <p:cNvPr id="5" name="正方形/長方形 4">
            <a:extLst>
              <a:ext uri="{FF2B5EF4-FFF2-40B4-BE49-F238E27FC236}">
                <a16:creationId xmlns:a16="http://schemas.microsoft.com/office/drawing/2014/main" id="{ECC18956-B800-2F01-815D-0BC0147EEB20}"/>
              </a:ext>
            </a:extLst>
          </p:cNvPr>
          <p:cNvSpPr/>
          <p:nvPr/>
        </p:nvSpPr>
        <p:spPr>
          <a:xfrm>
            <a:off x="1" y="0"/>
            <a:ext cx="15119349" cy="729035"/>
          </a:xfrm>
          <a:prstGeom prst="rect">
            <a:avLst/>
          </a:prstGeom>
          <a:solidFill>
            <a:schemeClr val="tx1">
              <a:lumMod val="85000"/>
              <a:lumOff val="15000"/>
            </a:schemeClr>
          </a:solidFill>
          <a:ln>
            <a:solidFill>
              <a:schemeClr val="tx1">
                <a:lumMod val="85000"/>
                <a:lumOff val="1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0" name="図 19" descr="テキスト, ロゴ&#10;&#10;自動的に生成された説明">
            <a:extLst>
              <a:ext uri="{FF2B5EF4-FFF2-40B4-BE49-F238E27FC236}">
                <a16:creationId xmlns:a16="http://schemas.microsoft.com/office/drawing/2014/main" id="{4A53DA86-2A4D-5CDE-6B55-054C0FD33294}"/>
              </a:ext>
            </a:extLst>
          </p:cNvPr>
          <p:cNvPicPr>
            <a:picLocks noChangeAspect="1"/>
          </p:cNvPicPr>
          <p:nvPr/>
        </p:nvPicPr>
        <p:blipFill rotWithShape="1">
          <a:blip r:embed="rId3">
            <a:extLst>
              <a:ext uri="{28A0092B-C50C-407E-A947-70E740481C1C}">
                <a14:useLocalDpi xmlns:a14="http://schemas.microsoft.com/office/drawing/2010/main" val="0"/>
              </a:ext>
            </a:extLst>
          </a:blip>
          <a:srcRect l="14929" t="38599" b="40164"/>
          <a:stretch/>
        </p:blipFill>
        <p:spPr>
          <a:xfrm>
            <a:off x="122396" y="65729"/>
            <a:ext cx="2393561" cy="422515"/>
          </a:xfrm>
          <a:prstGeom prst="rect">
            <a:avLst/>
          </a:prstGeom>
        </p:spPr>
      </p:pic>
      <p:sp>
        <p:nvSpPr>
          <p:cNvPr id="21" name="テキスト ボックス 20">
            <a:extLst>
              <a:ext uri="{FF2B5EF4-FFF2-40B4-BE49-F238E27FC236}">
                <a16:creationId xmlns:a16="http://schemas.microsoft.com/office/drawing/2014/main" id="{71B875FF-23F8-8D6E-3F9B-2584AF2A18AD}"/>
              </a:ext>
            </a:extLst>
          </p:cNvPr>
          <p:cNvSpPr txBox="1"/>
          <p:nvPr/>
        </p:nvSpPr>
        <p:spPr>
          <a:xfrm>
            <a:off x="870865" y="449354"/>
            <a:ext cx="1644990" cy="261610"/>
          </a:xfrm>
          <a:prstGeom prst="rect">
            <a:avLst/>
          </a:prstGeom>
          <a:noFill/>
        </p:spPr>
        <p:txBody>
          <a:bodyPr wrap="square" rtlCol="0">
            <a:spAutoFit/>
          </a:bodyPr>
          <a:lstStyle/>
          <a:p>
            <a:r>
              <a:rPr kumimoji="1" lang="ja-JP" altLang="en-US" sz="1100" dirty="0">
                <a:solidFill>
                  <a:schemeClr val="bg1"/>
                </a:solidFill>
                <a:latin typeface="Aptos" panose="020B0004020202020204" pitchFamily="34" charset="0"/>
              </a:rPr>
              <a:t>福岡県立宗像高等学校</a:t>
            </a:r>
          </a:p>
        </p:txBody>
      </p:sp>
      <p:sp>
        <p:nvSpPr>
          <p:cNvPr id="22" name="テキスト ボックス 21">
            <a:extLst>
              <a:ext uri="{FF2B5EF4-FFF2-40B4-BE49-F238E27FC236}">
                <a16:creationId xmlns:a16="http://schemas.microsoft.com/office/drawing/2014/main" id="{5B549583-AEC1-C0D8-2F32-073E458CA5CA}"/>
              </a:ext>
            </a:extLst>
          </p:cNvPr>
          <p:cNvSpPr txBox="1"/>
          <p:nvPr/>
        </p:nvSpPr>
        <p:spPr>
          <a:xfrm>
            <a:off x="5912778" y="378350"/>
            <a:ext cx="1781537" cy="253916"/>
          </a:xfrm>
          <a:prstGeom prst="rect">
            <a:avLst/>
          </a:prstGeom>
          <a:noFill/>
        </p:spPr>
        <p:txBody>
          <a:bodyPr wrap="square" rtlCol="0">
            <a:spAutoFit/>
          </a:bodyPr>
          <a:lstStyle/>
          <a:p>
            <a:r>
              <a:rPr kumimoji="1" lang="ja-JP" altLang="en-US" sz="1000" dirty="0">
                <a:solidFill>
                  <a:schemeClr val="bg1"/>
                </a:solidFill>
              </a:rPr>
              <a:t>九州ブロック 北九州ノード </a:t>
            </a:r>
          </a:p>
        </p:txBody>
      </p:sp>
      <p:sp>
        <p:nvSpPr>
          <p:cNvPr id="29" name="テキスト ボックス 28">
            <a:extLst>
              <a:ext uri="{FF2B5EF4-FFF2-40B4-BE49-F238E27FC236}">
                <a16:creationId xmlns:a16="http://schemas.microsoft.com/office/drawing/2014/main" id="{260423EE-4873-A20B-1E78-63EEA101A1B2}"/>
              </a:ext>
            </a:extLst>
          </p:cNvPr>
          <p:cNvSpPr txBox="1"/>
          <p:nvPr/>
        </p:nvSpPr>
        <p:spPr>
          <a:xfrm>
            <a:off x="2614825" y="127928"/>
            <a:ext cx="1473198" cy="307777"/>
          </a:xfrm>
          <a:prstGeom prst="rect">
            <a:avLst/>
          </a:prstGeom>
          <a:noFill/>
        </p:spPr>
        <p:txBody>
          <a:bodyPr wrap="square" rtlCol="0">
            <a:spAutoFit/>
          </a:bodyPr>
          <a:lstStyle/>
          <a:p>
            <a:r>
              <a:rPr kumimoji="1" lang="ja-JP" altLang="en-US" sz="1400" dirty="0">
                <a:solidFill>
                  <a:schemeClr val="bg1"/>
                </a:solidFill>
              </a:rPr>
              <a:t>チームメンバー</a:t>
            </a:r>
            <a:endParaRPr lang="en-US" altLang="ja-JP" sz="1050" dirty="0">
              <a:solidFill>
                <a:schemeClr val="bg1"/>
              </a:solidFill>
            </a:endParaRPr>
          </a:p>
        </p:txBody>
      </p:sp>
      <p:sp>
        <p:nvSpPr>
          <p:cNvPr id="32" name="テキスト ボックス 31">
            <a:extLst>
              <a:ext uri="{FF2B5EF4-FFF2-40B4-BE49-F238E27FC236}">
                <a16:creationId xmlns:a16="http://schemas.microsoft.com/office/drawing/2014/main" id="{46A17343-1135-7159-995C-066B34B520FD}"/>
              </a:ext>
            </a:extLst>
          </p:cNvPr>
          <p:cNvSpPr txBox="1"/>
          <p:nvPr/>
        </p:nvSpPr>
        <p:spPr>
          <a:xfrm>
            <a:off x="2824013" y="382198"/>
            <a:ext cx="2902975" cy="246221"/>
          </a:xfrm>
          <a:prstGeom prst="rect">
            <a:avLst/>
          </a:prstGeom>
          <a:noFill/>
        </p:spPr>
        <p:txBody>
          <a:bodyPr wrap="square" rtlCol="0">
            <a:spAutoFit/>
          </a:bodyPr>
          <a:lstStyle/>
          <a:p>
            <a:r>
              <a:rPr kumimoji="1" lang="ja-JP" altLang="en-US" sz="1000" dirty="0">
                <a:solidFill>
                  <a:schemeClr val="bg1"/>
                </a:solidFill>
              </a:rPr>
              <a:t>松田</a:t>
            </a:r>
            <a:r>
              <a:rPr lang="ja-JP" altLang="en-US" sz="1000" dirty="0">
                <a:solidFill>
                  <a:schemeClr val="bg1"/>
                </a:solidFill>
              </a:rPr>
              <a:t> 魁琉 </a:t>
            </a:r>
            <a:r>
              <a:rPr lang="en-US" altLang="ja-JP" sz="1000" dirty="0">
                <a:solidFill>
                  <a:schemeClr val="bg1"/>
                </a:solidFill>
              </a:rPr>
              <a:t>/ </a:t>
            </a:r>
            <a:r>
              <a:rPr lang="ja-JP" altLang="en-US" sz="1000" dirty="0">
                <a:solidFill>
                  <a:schemeClr val="bg1"/>
                </a:solidFill>
              </a:rPr>
              <a:t>石原 廉太郎 </a:t>
            </a:r>
            <a:r>
              <a:rPr lang="en-US" altLang="ja-JP" sz="1000" dirty="0">
                <a:solidFill>
                  <a:schemeClr val="bg1"/>
                </a:solidFill>
              </a:rPr>
              <a:t>/ </a:t>
            </a:r>
            <a:r>
              <a:rPr lang="ja-JP" altLang="en-US" sz="1000" dirty="0">
                <a:solidFill>
                  <a:schemeClr val="bg1"/>
                </a:solidFill>
              </a:rPr>
              <a:t>目野 優輝 </a:t>
            </a:r>
            <a:r>
              <a:rPr lang="en-US" altLang="ja-JP" sz="1000" dirty="0">
                <a:solidFill>
                  <a:schemeClr val="bg1"/>
                </a:solidFill>
              </a:rPr>
              <a:t>/ </a:t>
            </a:r>
            <a:r>
              <a:rPr lang="ja-JP" altLang="en-US" sz="1000" dirty="0">
                <a:solidFill>
                  <a:schemeClr val="bg1"/>
                </a:solidFill>
              </a:rPr>
              <a:t>熊抱 崚太</a:t>
            </a:r>
            <a:endParaRPr lang="en-US" altLang="ja-JP" sz="1050" dirty="0">
              <a:solidFill>
                <a:schemeClr val="bg1"/>
              </a:solidFill>
            </a:endParaRPr>
          </a:p>
        </p:txBody>
      </p:sp>
      <p:sp>
        <p:nvSpPr>
          <p:cNvPr id="38" name="テキスト ボックス 37">
            <a:extLst>
              <a:ext uri="{FF2B5EF4-FFF2-40B4-BE49-F238E27FC236}">
                <a16:creationId xmlns:a16="http://schemas.microsoft.com/office/drawing/2014/main" id="{ED5DC9F2-5480-788D-3FDB-21235EEDEF13}"/>
              </a:ext>
            </a:extLst>
          </p:cNvPr>
          <p:cNvSpPr txBox="1"/>
          <p:nvPr/>
        </p:nvSpPr>
        <p:spPr>
          <a:xfrm>
            <a:off x="5706403" y="127928"/>
            <a:ext cx="1473198" cy="307777"/>
          </a:xfrm>
          <a:prstGeom prst="rect">
            <a:avLst/>
          </a:prstGeom>
          <a:noFill/>
        </p:spPr>
        <p:txBody>
          <a:bodyPr wrap="square" rtlCol="0">
            <a:spAutoFit/>
          </a:bodyPr>
          <a:lstStyle/>
          <a:p>
            <a:r>
              <a:rPr kumimoji="1" lang="ja-JP" altLang="en-US" sz="1400" dirty="0">
                <a:solidFill>
                  <a:schemeClr val="bg1"/>
                </a:solidFill>
              </a:rPr>
              <a:t>所属</a:t>
            </a:r>
            <a:endParaRPr lang="en-US" altLang="ja-JP" sz="1050" dirty="0">
              <a:solidFill>
                <a:schemeClr val="bg1"/>
              </a:solidFill>
            </a:endParaRPr>
          </a:p>
        </p:txBody>
      </p:sp>
      <p:sp>
        <p:nvSpPr>
          <p:cNvPr id="3" name="テキスト ボックス 2">
            <a:extLst>
              <a:ext uri="{FF2B5EF4-FFF2-40B4-BE49-F238E27FC236}">
                <a16:creationId xmlns:a16="http://schemas.microsoft.com/office/drawing/2014/main" id="{10F78541-21FE-AF8B-A54B-C98449FB71D5}"/>
              </a:ext>
            </a:extLst>
          </p:cNvPr>
          <p:cNvSpPr txBox="1"/>
          <p:nvPr/>
        </p:nvSpPr>
        <p:spPr>
          <a:xfrm>
            <a:off x="237138" y="867696"/>
            <a:ext cx="4476505" cy="461665"/>
          </a:xfrm>
          <a:prstGeom prst="rect">
            <a:avLst/>
          </a:prstGeom>
          <a:noFill/>
        </p:spPr>
        <p:txBody>
          <a:bodyPr wrap="square" rtlCol="0">
            <a:spAutoFit/>
          </a:bodyPr>
          <a:lstStyle/>
          <a:p>
            <a:r>
              <a:rPr lang="ja-JP" altLang="en-US" sz="2400" b="1" dirty="0"/>
              <a:t>ロボットの概要 </a:t>
            </a:r>
            <a:r>
              <a:rPr lang="en-US" altLang="ja-JP" sz="1600" b="1" dirty="0"/>
              <a:t>- robot's overview</a:t>
            </a:r>
            <a:endParaRPr lang="en-US" altLang="ja-JP" sz="2400" b="1" dirty="0"/>
          </a:p>
        </p:txBody>
      </p:sp>
      <p:sp>
        <p:nvSpPr>
          <p:cNvPr id="11" name="テキスト ボックス 10">
            <a:extLst>
              <a:ext uri="{FF2B5EF4-FFF2-40B4-BE49-F238E27FC236}">
                <a16:creationId xmlns:a16="http://schemas.microsoft.com/office/drawing/2014/main" id="{92EF38B4-5C9C-E772-EF8F-3A5139CA6722}"/>
              </a:ext>
            </a:extLst>
          </p:cNvPr>
          <p:cNvSpPr txBox="1"/>
          <p:nvPr/>
        </p:nvSpPr>
        <p:spPr>
          <a:xfrm>
            <a:off x="513103" y="6266308"/>
            <a:ext cx="1738745" cy="276999"/>
          </a:xfrm>
          <a:prstGeom prst="rect">
            <a:avLst/>
          </a:prstGeom>
          <a:noFill/>
        </p:spPr>
        <p:txBody>
          <a:bodyPr wrap="square" rtlCol="0">
            <a:spAutoFit/>
          </a:bodyPr>
          <a:lstStyle/>
          <a:p>
            <a:pPr algn="ctr"/>
            <a:r>
              <a:rPr lang="en-US" altLang="ja-JP" sz="1200" dirty="0"/>
              <a:t>Robo.2 - Defender</a:t>
            </a:r>
          </a:p>
        </p:txBody>
      </p:sp>
      <p:sp>
        <p:nvSpPr>
          <p:cNvPr id="12" name="テキスト ボックス 11">
            <a:extLst>
              <a:ext uri="{FF2B5EF4-FFF2-40B4-BE49-F238E27FC236}">
                <a16:creationId xmlns:a16="http://schemas.microsoft.com/office/drawing/2014/main" id="{B814B2FB-EFFE-2E34-17E0-186116692C3F}"/>
              </a:ext>
            </a:extLst>
          </p:cNvPr>
          <p:cNvSpPr txBox="1"/>
          <p:nvPr/>
        </p:nvSpPr>
        <p:spPr>
          <a:xfrm>
            <a:off x="221818" y="6678358"/>
            <a:ext cx="3633018" cy="461665"/>
          </a:xfrm>
          <a:prstGeom prst="rect">
            <a:avLst/>
          </a:prstGeom>
          <a:noFill/>
        </p:spPr>
        <p:txBody>
          <a:bodyPr wrap="square" rtlCol="0">
            <a:spAutoFit/>
          </a:bodyPr>
          <a:lstStyle/>
          <a:p>
            <a:r>
              <a:rPr lang="ja-JP" altLang="en-US" sz="2400" b="1" dirty="0"/>
              <a:t>搭載部品 </a:t>
            </a:r>
            <a:r>
              <a:rPr lang="en-US" altLang="ja-JP" sz="1600" b="1" dirty="0"/>
              <a:t>– installed parts</a:t>
            </a:r>
            <a:endParaRPr lang="en-US" altLang="ja-JP" sz="2400" b="1" dirty="0"/>
          </a:p>
        </p:txBody>
      </p:sp>
      <p:sp>
        <p:nvSpPr>
          <p:cNvPr id="23" name="正方形/長方形 22">
            <a:extLst>
              <a:ext uri="{FF2B5EF4-FFF2-40B4-BE49-F238E27FC236}">
                <a16:creationId xmlns:a16="http://schemas.microsoft.com/office/drawing/2014/main" id="{380AD1F0-1B54-AD94-1F9E-6F50C847CBFB}"/>
              </a:ext>
            </a:extLst>
          </p:cNvPr>
          <p:cNvSpPr/>
          <p:nvPr/>
        </p:nvSpPr>
        <p:spPr>
          <a:xfrm>
            <a:off x="3612709" y="2193648"/>
            <a:ext cx="419340" cy="114485"/>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500" dirty="0"/>
              <a:t>11.1V</a:t>
            </a:r>
            <a:endParaRPr kumimoji="1" lang="ja-JP" altLang="en-US" sz="500" dirty="0"/>
          </a:p>
        </p:txBody>
      </p:sp>
      <p:sp>
        <p:nvSpPr>
          <p:cNvPr id="25" name="正方形/長方形 24">
            <a:extLst>
              <a:ext uri="{FF2B5EF4-FFF2-40B4-BE49-F238E27FC236}">
                <a16:creationId xmlns:a16="http://schemas.microsoft.com/office/drawing/2014/main" id="{CC308C74-8456-0A45-7ACA-ECB05473891A}"/>
              </a:ext>
            </a:extLst>
          </p:cNvPr>
          <p:cNvSpPr/>
          <p:nvPr/>
        </p:nvSpPr>
        <p:spPr>
          <a:xfrm>
            <a:off x="3612709" y="2349838"/>
            <a:ext cx="419340" cy="114485"/>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500" dirty="0"/>
              <a:t>5.0V</a:t>
            </a:r>
            <a:endParaRPr kumimoji="1" lang="ja-JP" altLang="en-US" sz="500" dirty="0"/>
          </a:p>
        </p:txBody>
      </p:sp>
      <p:sp>
        <p:nvSpPr>
          <p:cNvPr id="59" name="正方形/長方形 58">
            <a:extLst>
              <a:ext uri="{FF2B5EF4-FFF2-40B4-BE49-F238E27FC236}">
                <a16:creationId xmlns:a16="http://schemas.microsoft.com/office/drawing/2014/main" id="{0BDD4384-054A-5EFF-596B-A4C3325EFAB6}"/>
              </a:ext>
            </a:extLst>
          </p:cNvPr>
          <p:cNvSpPr/>
          <p:nvPr/>
        </p:nvSpPr>
        <p:spPr>
          <a:xfrm rot="5400000">
            <a:off x="6081103" y="1921459"/>
            <a:ext cx="63460" cy="176825"/>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grpSp>
        <p:nvGrpSpPr>
          <p:cNvPr id="61" name="グループ化 60">
            <a:extLst>
              <a:ext uri="{FF2B5EF4-FFF2-40B4-BE49-F238E27FC236}">
                <a16:creationId xmlns:a16="http://schemas.microsoft.com/office/drawing/2014/main" id="{98EE12CE-E0EB-110D-8F27-206791B26D42}"/>
              </a:ext>
            </a:extLst>
          </p:cNvPr>
          <p:cNvGrpSpPr/>
          <p:nvPr/>
        </p:nvGrpSpPr>
        <p:grpSpPr>
          <a:xfrm>
            <a:off x="3067571" y="1817673"/>
            <a:ext cx="456279" cy="352766"/>
            <a:chOff x="3074945" y="1654969"/>
            <a:chExt cx="456279" cy="352766"/>
          </a:xfrm>
        </p:grpSpPr>
        <p:sp>
          <p:nvSpPr>
            <p:cNvPr id="13" name="正方形/長方形 12">
              <a:extLst>
                <a:ext uri="{FF2B5EF4-FFF2-40B4-BE49-F238E27FC236}">
                  <a16:creationId xmlns:a16="http://schemas.microsoft.com/office/drawing/2014/main" id="{FD45D5CF-B426-0FDF-F77C-4B6CB045E4B3}"/>
                </a:ext>
              </a:extLst>
            </p:cNvPr>
            <p:cNvSpPr/>
            <p:nvPr/>
          </p:nvSpPr>
          <p:spPr>
            <a:xfrm>
              <a:off x="3148356" y="1654969"/>
              <a:ext cx="308819" cy="35276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dirty="0"/>
            </a:p>
          </p:txBody>
        </p:sp>
        <p:sp>
          <p:nvSpPr>
            <p:cNvPr id="60" name="テキスト ボックス 59">
              <a:extLst>
                <a:ext uri="{FF2B5EF4-FFF2-40B4-BE49-F238E27FC236}">
                  <a16:creationId xmlns:a16="http://schemas.microsoft.com/office/drawing/2014/main" id="{F7246E33-6184-3652-BEF3-ED0D287324BE}"/>
                </a:ext>
              </a:extLst>
            </p:cNvPr>
            <p:cNvSpPr txBox="1"/>
            <p:nvPr/>
          </p:nvSpPr>
          <p:spPr>
            <a:xfrm>
              <a:off x="3074945" y="1745715"/>
              <a:ext cx="456279" cy="200055"/>
            </a:xfrm>
            <a:prstGeom prst="rect">
              <a:avLst/>
            </a:prstGeom>
            <a:noFill/>
          </p:spPr>
          <p:txBody>
            <a:bodyPr wrap="square" rtlCol="0">
              <a:spAutoFit/>
            </a:bodyPr>
            <a:lstStyle/>
            <a:p>
              <a:pPr algn="ctr"/>
              <a:r>
                <a:rPr lang="en-US" altLang="ja-JP" sz="700" dirty="0">
                  <a:solidFill>
                    <a:schemeClr val="bg1"/>
                  </a:solidFill>
                </a:rPr>
                <a:t>11.1V</a:t>
              </a:r>
              <a:endParaRPr kumimoji="1" lang="ja-JP" altLang="en-US" sz="700" dirty="0">
                <a:solidFill>
                  <a:schemeClr val="bg1"/>
                </a:solidFill>
              </a:endParaRPr>
            </a:p>
          </p:txBody>
        </p:sp>
      </p:grpSp>
      <p:sp>
        <p:nvSpPr>
          <p:cNvPr id="2" name="四角形: 角を丸くする 1">
            <a:extLst>
              <a:ext uri="{FF2B5EF4-FFF2-40B4-BE49-F238E27FC236}">
                <a16:creationId xmlns:a16="http://schemas.microsoft.com/office/drawing/2014/main" id="{C6A2DCB1-CB88-FA4E-1A94-CB4803089DA6}"/>
              </a:ext>
            </a:extLst>
          </p:cNvPr>
          <p:cNvSpPr/>
          <p:nvPr/>
        </p:nvSpPr>
        <p:spPr>
          <a:xfrm>
            <a:off x="2626763" y="1512757"/>
            <a:ext cx="1283465" cy="316913"/>
          </a:xfrm>
          <a:prstGeom prst="roundRect">
            <a:avLst/>
          </a:prstGeom>
          <a:solidFill>
            <a:srgbClr val="FF33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ja-JP" sz="1000" b="1" dirty="0"/>
              <a:t>Li-PO Battery </a:t>
            </a:r>
          </a:p>
          <a:p>
            <a:pPr algn="ctr"/>
            <a:r>
              <a:rPr lang="en-US" altLang="ja-JP" sz="700" b="1" dirty="0"/>
              <a:t>3cell 11.1V </a:t>
            </a:r>
            <a:endParaRPr kumimoji="1" lang="ja-JP" altLang="en-US" sz="700" b="1" dirty="0"/>
          </a:p>
        </p:txBody>
      </p:sp>
      <p:sp>
        <p:nvSpPr>
          <p:cNvPr id="1035" name="正方形/長方形 1034">
            <a:extLst>
              <a:ext uri="{FF2B5EF4-FFF2-40B4-BE49-F238E27FC236}">
                <a16:creationId xmlns:a16="http://schemas.microsoft.com/office/drawing/2014/main" id="{50B93CE0-F058-0A4A-97AB-FC152FB18FA1}"/>
              </a:ext>
            </a:extLst>
          </p:cNvPr>
          <p:cNvSpPr/>
          <p:nvPr/>
        </p:nvSpPr>
        <p:spPr>
          <a:xfrm rot="5400000">
            <a:off x="6081103" y="1999736"/>
            <a:ext cx="63460" cy="176825"/>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037" name="正方形/長方形 1036">
            <a:extLst>
              <a:ext uri="{FF2B5EF4-FFF2-40B4-BE49-F238E27FC236}">
                <a16:creationId xmlns:a16="http://schemas.microsoft.com/office/drawing/2014/main" id="{DB89DF67-251B-8895-0B5C-EBB66E8DB990}"/>
              </a:ext>
            </a:extLst>
          </p:cNvPr>
          <p:cNvSpPr/>
          <p:nvPr/>
        </p:nvSpPr>
        <p:spPr>
          <a:xfrm rot="5400000">
            <a:off x="6081103" y="2074553"/>
            <a:ext cx="63460" cy="176825"/>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grpSp>
        <p:nvGrpSpPr>
          <p:cNvPr id="1045" name="グループ化 1044">
            <a:extLst>
              <a:ext uri="{FF2B5EF4-FFF2-40B4-BE49-F238E27FC236}">
                <a16:creationId xmlns:a16="http://schemas.microsoft.com/office/drawing/2014/main" id="{41381F10-C6AD-F347-C0F7-4B409C171DEA}"/>
              </a:ext>
            </a:extLst>
          </p:cNvPr>
          <p:cNvGrpSpPr/>
          <p:nvPr/>
        </p:nvGrpSpPr>
        <p:grpSpPr>
          <a:xfrm>
            <a:off x="6139431" y="1523028"/>
            <a:ext cx="506872" cy="1097963"/>
            <a:chOff x="6135422" y="1350708"/>
            <a:chExt cx="506872" cy="1097963"/>
          </a:xfrm>
        </p:grpSpPr>
        <p:grpSp>
          <p:nvGrpSpPr>
            <p:cNvPr id="1044" name="グループ化 1043">
              <a:extLst>
                <a:ext uri="{FF2B5EF4-FFF2-40B4-BE49-F238E27FC236}">
                  <a16:creationId xmlns:a16="http://schemas.microsoft.com/office/drawing/2014/main" id="{A7FAF060-0E4B-BE44-1AA4-81589F44AF82}"/>
                </a:ext>
              </a:extLst>
            </p:cNvPr>
            <p:cNvGrpSpPr/>
            <p:nvPr/>
          </p:nvGrpSpPr>
          <p:grpSpPr>
            <a:xfrm>
              <a:off x="6135422" y="1350708"/>
              <a:ext cx="506872" cy="1097963"/>
              <a:chOff x="6183304" y="1350708"/>
              <a:chExt cx="506872" cy="1097963"/>
            </a:xfrm>
          </p:grpSpPr>
          <p:sp>
            <p:nvSpPr>
              <p:cNvPr id="1024" name="四角形: 角を丸くする 1023">
                <a:extLst>
                  <a:ext uri="{FF2B5EF4-FFF2-40B4-BE49-F238E27FC236}">
                    <a16:creationId xmlns:a16="http://schemas.microsoft.com/office/drawing/2014/main" id="{A1EA9697-6E1E-6260-657B-03C6D6A97EE9}"/>
                  </a:ext>
                </a:extLst>
              </p:cNvPr>
              <p:cNvSpPr/>
              <p:nvPr/>
            </p:nvSpPr>
            <p:spPr>
              <a:xfrm>
                <a:off x="6183304" y="1350708"/>
                <a:ext cx="506872" cy="1097963"/>
              </a:xfrm>
              <a:prstGeom prst="roundRect">
                <a:avLst>
                  <a:gd name="adj" fmla="val 11031"/>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36000" tIns="72000" rIns="36000" rtlCol="0" anchor="ctr">
                <a:noAutofit/>
              </a:bodyPr>
              <a:lstStyle/>
              <a:p>
                <a:pPr algn="ctr"/>
                <a:r>
                  <a:rPr kumimoji="1" lang="en-US" altLang="ja-JP" sz="800" b="1" dirty="0">
                    <a:solidFill>
                      <a:schemeClr val="tx1"/>
                    </a:solidFill>
                  </a:rPr>
                  <a:t>Motor</a:t>
                </a:r>
              </a:p>
              <a:p>
                <a:pPr algn="ctr"/>
                <a:r>
                  <a:rPr kumimoji="1" lang="en-US" altLang="ja-JP" sz="600" dirty="0">
                    <a:solidFill>
                      <a:schemeClr val="tx1"/>
                    </a:solidFill>
                  </a:rPr>
                  <a:t>IG22 x 3</a:t>
                </a:r>
              </a:p>
              <a:p>
                <a:endParaRPr lang="en-US" altLang="ja-JP" sz="600" dirty="0">
                  <a:solidFill>
                    <a:schemeClr val="tx1"/>
                  </a:solidFill>
                </a:endParaRPr>
              </a:p>
              <a:p>
                <a:endParaRPr kumimoji="1" lang="en-US" altLang="ja-JP" sz="600" dirty="0">
                  <a:solidFill>
                    <a:schemeClr val="tx1"/>
                  </a:solidFill>
                </a:endParaRPr>
              </a:p>
              <a:p>
                <a:endParaRPr lang="en-US" altLang="ja-JP" sz="600" dirty="0">
                  <a:solidFill>
                    <a:schemeClr val="tx1"/>
                  </a:solidFill>
                </a:endParaRPr>
              </a:p>
              <a:p>
                <a:endParaRPr kumimoji="1" lang="en-US" altLang="ja-JP" sz="600" dirty="0">
                  <a:solidFill>
                    <a:schemeClr val="tx1"/>
                  </a:solidFill>
                </a:endParaRPr>
              </a:p>
              <a:p>
                <a:endParaRPr lang="en-US" altLang="ja-JP" sz="600" dirty="0">
                  <a:solidFill>
                    <a:schemeClr val="tx1"/>
                  </a:solidFill>
                </a:endParaRPr>
              </a:p>
              <a:p>
                <a:endParaRPr kumimoji="1" lang="en-US" altLang="ja-JP" sz="600" dirty="0">
                  <a:solidFill>
                    <a:schemeClr val="tx1"/>
                  </a:solidFill>
                </a:endParaRPr>
              </a:p>
              <a:p>
                <a:endParaRPr lang="en-US" altLang="ja-JP" sz="600" dirty="0">
                  <a:solidFill>
                    <a:schemeClr val="tx1"/>
                  </a:solidFill>
                </a:endParaRPr>
              </a:p>
              <a:p>
                <a:endParaRPr kumimoji="1" lang="en-US" altLang="ja-JP" sz="600" dirty="0">
                  <a:solidFill>
                    <a:schemeClr val="tx1"/>
                  </a:solidFill>
                </a:endParaRPr>
              </a:p>
              <a:p>
                <a:endParaRPr kumimoji="1" lang="en-US" altLang="ja-JP" sz="600" dirty="0">
                  <a:solidFill>
                    <a:schemeClr val="tx1"/>
                  </a:solidFill>
                </a:endParaRPr>
              </a:p>
            </p:txBody>
          </p:sp>
          <p:pic>
            <p:nvPicPr>
              <p:cNvPr id="1042" name="Picture 18">
                <a:extLst>
                  <a:ext uri="{FF2B5EF4-FFF2-40B4-BE49-F238E27FC236}">
                    <a16:creationId xmlns:a16="http://schemas.microsoft.com/office/drawing/2014/main" id="{F1704F67-ADD6-25E3-5652-DDC5CEF3BD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438" t="22118" r="43990" b="26395"/>
              <a:stretch/>
            </p:blipFill>
            <p:spPr bwMode="auto">
              <a:xfrm>
                <a:off x="6215947" y="1621937"/>
                <a:ext cx="247561" cy="651243"/>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8">
                <a:extLst>
                  <a:ext uri="{FF2B5EF4-FFF2-40B4-BE49-F238E27FC236}">
                    <a16:creationId xmlns:a16="http://schemas.microsoft.com/office/drawing/2014/main" id="{A9BCC59F-367F-5625-83DB-2E4EED636D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438" t="22118" r="43990" b="26395"/>
              <a:stretch/>
            </p:blipFill>
            <p:spPr bwMode="auto">
              <a:xfrm>
                <a:off x="6320764" y="1695706"/>
                <a:ext cx="247561" cy="651243"/>
              </a:xfrm>
              <a:prstGeom prst="rect">
                <a:avLst/>
              </a:prstGeom>
              <a:noFill/>
              <a:extLst>
                <a:ext uri="{909E8E84-426E-40DD-AFC4-6F175D3DCCD1}">
                  <a14:hiddenFill xmlns:a14="http://schemas.microsoft.com/office/drawing/2010/main">
                    <a:solidFill>
                      <a:srgbClr val="FFFFFF"/>
                    </a:solidFill>
                  </a14:hiddenFill>
                </a:ext>
              </a:extLst>
            </p:spPr>
          </p:pic>
        </p:grpSp>
        <p:pic>
          <p:nvPicPr>
            <p:cNvPr id="1043" name="Picture 18">
              <a:extLst>
                <a:ext uri="{FF2B5EF4-FFF2-40B4-BE49-F238E27FC236}">
                  <a16:creationId xmlns:a16="http://schemas.microsoft.com/office/drawing/2014/main" id="{2FF09F77-2446-4D05-3891-8B3E7047C4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438" t="22118" r="43990" b="26395"/>
            <a:stretch/>
          </p:blipFill>
          <p:spPr bwMode="auto">
            <a:xfrm>
              <a:off x="6371963" y="1767367"/>
              <a:ext cx="247561" cy="651243"/>
            </a:xfrm>
            <a:prstGeom prst="rect">
              <a:avLst/>
            </a:prstGeom>
            <a:noFill/>
            <a:extLst>
              <a:ext uri="{909E8E84-426E-40DD-AFC4-6F175D3DCCD1}">
                <a14:hiddenFill xmlns:a14="http://schemas.microsoft.com/office/drawing/2010/main">
                  <a:solidFill>
                    <a:srgbClr val="FFFFFF"/>
                  </a:solidFill>
                </a14:hiddenFill>
              </a:ext>
            </a:extLst>
          </p:spPr>
        </p:pic>
      </p:grpSp>
      <p:sp>
        <p:nvSpPr>
          <p:cNvPr id="1046" name="四角形: 角を丸くする 1045">
            <a:extLst>
              <a:ext uri="{FF2B5EF4-FFF2-40B4-BE49-F238E27FC236}">
                <a16:creationId xmlns:a16="http://schemas.microsoft.com/office/drawing/2014/main" id="{3A8AC544-BE60-CCB1-10FA-5AAA290FB838}"/>
              </a:ext>
            </a:extLst>
          </p:cNvPr>
          <p:cNvSpPr/>
          <p:nvPr/>
        </p:nvSpPr>
        <p:spPr>
          <a:xfrm>
            <a:off x="2552432" y="4143099"/>
            <a:ext cx="4176607" cy="2463761"/>
          </a:xfrm>
          <a:prstGeom prst="roundRect">
            <a:avLst>
              <a:gd name="adj" fmla="val 4002"/>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a:p>
        </p:txBody>
      </p:sp>
      <p:sp>
        <p:nvSpPr>
          <p:cNvPr id="1102" name="正方形/長方形 1101">
            <a:extLst>
              <a:ext uri="{FF2B5EF4-FFF2-40B4-BE49-F238E27FC236}">
                <a16:creationId xmlns:a16="http://schemas.microsoft.com/office/drawing/2014/main" id="{C0785F5E-2E64-F1FE-13A3-E36D27E80CFE}"/>
              </a:ext>
            </a:extLst>
          </p:cNvPr>
          <p:cNvSpPr/>
          <p:nvPr/>
        </p:nvSpPr>
        <p:spPr>
          <a:xfrm>
            <a:off x="5452011" y="2614717"/>
            <a:ext cx="58617" cy="159009"/>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103" name="正方形/長方形 1102">
            <a:extLst>
              <a:ext uri="{FF2B5EF4-FFF2-40B4-BE49-F238E27FC236}">
                <a16:creationId xmlns:a16="http://schemas.microsoft.com/office/drawing/2014/main" id="{E233EFE6-C382-80D8-6E01-EE559442217A}"/>
              </a:ext>
            </a:extLst>
          </p:cNvPr>
          <p:cNvSpPr/>
          <p:nvPr/>
        </p:nvSpPr>
        <p:spPr>
          <a:xfrm>
            <a:off x="5522523" y="2613981"/>
            <a:ext cx="62538" cy="11448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104" name="正方形/長方形 1103">
            <a:extLst>
              <a:ext uri="{FF2B5EF4-FFF2-40B4-BE49-F238E27FC236}">
                <a16:creationId xmlns:a16="http://schemas.microsoft.com/office/drawing/2014/main" id="{1B069D87-57FF-CFC6-0CBA-BED9E96E0AE3}"/>
              </a:ext>
            </a:extLst>
          </p:cNvPr>
          <p:cNvSpPr/>
          <p:nvPr/>
        </p:nvSpPr>
        <p:spPr>
          <a:xfrm>
            <a:off x="5596100" y="2613981"/>
            <a:ext cx="62538" cy="11448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105" name="正方形/長方形 1104">
            <a:extLst>
              <a:ext uri="{FF2B5EF4-FFF2-40B4-BE49-F238E27FC236}">
                <a16:creationId xmlns:a16="http://schemas.microsoft.com/office/drawing/2014/main" id="{8A26001A-9210-8A11-686E-823B976DE005}"/>
              </a:ext>
            </a:extLst>
          </p:cNvPr>
          <p:cNvSpPr/>
          <p:nvPr/>
        </p:nvSpPr>
        <p:spPr>
          <a:xfrm>
            <a:off x="5668820" y="2613981"/>
            <a:ext cx="62538" cy="11448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107" name="正方形/長方形 1106">
            <a:extLst>
              <a:ext uri="{FF2B5EF4-FFF2-40B4-BE49-F238E27FC236}">
                <a16:creationId xmlns:a16="http://schemas.microsoft.com/office/drawing/2014/main" id="{14E0E9A5-9E3A-06E4-257A-2B3F5B02CA69}"/>
              </a:ext>
            </a:extLst>
          </p:cNvPr>
          <p:cNvSpPr/>
          <p:nvPr/>
        </p:nvSpPr>
        <p:spPr>
          <a:xfrm>
            <a:off x="5748307" y="2613981"/>
            <a:ext cx="45719" cy="11448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108" name="正方形/長方形 1107">
            <a:extLst>
              <a:ext uri="{FF2B5EF4-FFF2-40B4-BE49-F238E27FC236}">
                <a16:creationId xmlns:a16="http://schemas.microsoft.com/office/drawing/2014/main" id="{9F2C2AC8-1BC3-FFDB-C079-DF55F891185D}"/>
              </a:ext>
            </a:extLst>
          </p:cNvPr>
          <p:cNvSpPr/>
          <p:nvPr/>
        </p:nvSpPr>
        <p:spPr>
          <a:xfrm>
            <a:off x="5807657" y="2613981"/>
            <a:ext cx="45719" cy="11448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109" name="正方形/長方形 1108">
            <a:extLst>
              <a:ext uri="{FF2B5EF4-FFF2-40B4-BE49-F238E27FC236}">
                <a16:creationId xmlns:a16="http://schemas.microsoft.com/office/drawing/2014/main" id="{311639CA-D0C9-F545-B0BD-A0F355F7FB0B}"/>
              </a:ext>
            </a:extLst>
          </p:cNvPr>
          <p:cNvSpPr/>
          <p:nvPr/>
        </p:nvSpPr>
        <p:spPr>
          <a:xfrm>
            <a:off x="5865597" y="2613981"/>
            <a:ext cx="45719" cy="11448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110" name="正方形/長方形 1109">
            <a:extLst>
              <a:ext uri="{FF2B5EF4-FFF2-40B4-BE49-F238E27FC236}">
                <a16:creationId xmlns:a16="http://schemas.microsoft.com/office/drawing/2014/main" id="{9C8E6ADA-9005-ADE7-A57C-2F521005EC55}"/>
              </a:ext>
            </a:extLst>
          </p:cNvPr>
          <p:cNvSpPr/>
          <p:nvPr/>
        </p:nvSpPr>
        <p:spPr>
          <a:xfrm>
            <a:off x="5923925" y="2613981"/>
            <a:ext cx="45719" cy="11448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pic>
        <p:nvPicPr>
          <p:cNvPr id="1114" name="Picture 10">
            <a:extLst>
              <a:ext uri="{FF2B5EF4-FFF2-40B4-BE49-F238E27FC236}">
                <a16:creationId xmlns:a16="http://schemas.microsoft.com/office/drawing/2014/main" id="{A86D7644-7B75-1569-80DF-2FD2077C05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93" t="11225" r="11963" b="8910"/>
          <a:stretch/>
        </p:blipFill>
        <p:spPr bwMode="auto">
          <a:xfrm>
            <a:off x="5672174" y="2228591"/>
            <a:ext cx="273824" cy="347572"/>
          </a:xfrm>
          <a:prstGeom prst="rect">
            <a:avLst/>
          </a:prstGeom>
          <a:noFill/>
          <a:extLst>
            <a:ext uri="{909E8E84-426E-40DD-AFC4-6F175D3DCCD1}">
              <a14:hiddenFill xmlns:a14="http://schemas.microsoft.com/office/drawing/2010/main">
                <a:solidFill>
                  <a:srgbClr val="FFFFFF"/>
                </a:solidFill>
              </a14:hiddenFill>
            </a:ext>
          </a:extLst>
        </p:spPr>
      </p:pic>
      <p:grpSp>
        <p:nvGrpSpPr>
          <p:cNvPr id="1315" name="グループ化 1314">
            <a:extLst>
              <a:ext uri="{FF2B5EF4-FFF2-40B4-BE49-F238E27FC236}">
                <a16:creationId xmlns:a16="http://schemas.microsoft.com/office/drawing/2014/main" id="{1FCBEEA5-23D4-A760-AFB5-DC013197968B}"/>
              </a:ext>
            </a:extLst>
          </p:cNvPr>
          <p:cNvGrpSpPr/>
          <p:nvPr/>
        </p:nvGrpSpPr>
        <p:grpSpPr>
          <a:xfrm>
            <a:off x="5086080" y="2714465"/>
            <a:ext cx="1563358" cy="1290471"/>
            <a:chOff x="5071386" y="2570551"/>
            <a:chExt cx="1563358" cy="1290471"/>
          </a:xfrm>
        </p:grpSpPr>
        <p:sp>
          <p:nvSpPr>
            <p:cNvPr id="1099" name="四角形: 角を丸くする 1098">
              <a:extLst>
                <a:ext uri="{FF2B5EF4-FFF2-40B4-BE49-F238E27FC236}">
                  <a16:creationId xmlns:a16="http://schemas.microsoft.com/office/drawing/2014/main" id="{063856FC-5B49-2479-B4D2-958FE6BD308E}"/>
                </a:ext>
              </a:extLst>
            </p:cNvPr>
            <p:cNvSpPr/>
            <p:nvPr/>
          </p:nvSpPr>
          <p:spPr>
            <a:xfrm>
              <a:off x="5097057" y="2570551"/>
              <a:ext cx="1537687" cy="1290471"/>
            </a:xfrm>
            <a:prstGeom prst="roundRect">
              <a:avLst>
                <a:gd name="adj" fmla="val 2904"/>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sp>
          <p:nvSpPr>
            <p:cNvPr id="1111" name="テキスト ボックス 1110">
              <a:extLst>
                <a:ext uri="{FF2B5EF4-FFF2-40B4-BE49-F238E27FC236}">
                  <a16:creationId xmlns:a16="http://schemas.microsoft.com/office/drawing/2014/main" id="{F73F03E2-E6EB-6EC9-85C2-EA229C038F83}"/>
                </a:ext>
              </a:extLst>
            </p:cNvPr>
            <p:cNvSpPr txBox="1"/>
            <p:nvPr/>
          </p:nvSpPr>
          <p:spPr>
            <a:xfrm>
              <a:off x="5071386" y="2574086"/>
              <a:ext cx="1479405" cy="215444"/>
            </a:xfrm>
            <a:prstGeom prst="rect">
              <a:avLst/>
            </a:prstGeom>
            <a:noFill/>
          </p:spPr>
          <p:txBody>
            <a:bodyPr wrap="square" rtlCol="0">
              <a:spAutoFit/>
            </a:bodyPr>
            <a:lstStyle/>
            <a:p>
              <a:r>
                <a:rPr lang="ja-JP" altLang="en-US" sz="800" b="1" dirty="0"/>
                <a:t>センサ </a:t>
              </a:r>
              <a:r>
                <a:rPr lang="en-US" altLang="ja-JP" sz="800" b="1" dirty="0"/>
                <a:t>/ IO</a:t>
              </a:r>
              <a:r>
                <a:rPr lang="ja-JP" altLang="en-US" sz="800" b="1" dirty="0"/>
                <a:t>基板 </a:t>
              </a:r>
              <a:r>
                <a:rPr lang="en-US" altLang="ja-JP" sz="600" b="1" dirty="0"/>
                <a:t>Sensor / IO</a:t>
              </a:r>
              <a:endParaRPr kumimoji="1" lang="ja-JP" altLang="en-US" sz="700" b="1" dirty="0"/>
            </a:p>
          </p:txBody>
        </p:sp>
        <p:grpSp>
          <p:nvGrpSpPr>
            <p:cNvPr id="1125" name="グループ化 1124">
              <a:extLst>
                <a:ext uri="{FF2B5EF4-FFF2-40B4-BE49-F238E27FC236}">
                  <a16:creationId xmlns:a16="http://schemas.microsoft.com/office/drawing/2014/main" id="{0EB5DB89-CDFF-E08A-A7FC-CC85DD8BD005}"/>
                </a:ext>
              </a:extLst>
            </p:cNvPr>
            <p:cNvGrpSpPr/>
            <p:nvPr/>
          </p:nvGrpSpPr>
          <p:grpSpPr>
            <a:xfrm>
              <a:off x="5181315" y="2770550"/>
              <a:ext cx="1064716" cy="238809"/>
              <a:chOff x="5169927" y="2768757"/>
              <a:chExt cx="1064716" cy="238809"/>
            </a:xfrm>
          </p:grpSpPr>
          <p:sp>
            <p:nvSpPr>
              <p:cNvPr id="1113" name="四角形: 角を丸くする 1112">
                <a:extLst>
                  <a:ext uri="{FF2B5EF4-FFF2-40B4-BE49-F238E27FC236}">
                    <a16:creationId xmlns:a16="http://schemas.microsoft.com/office/drawing/2014/main" id="{352203C1-57DC-C2E9-3A0A-A317103B5A0F}"/>
                  </a:ext>
                </a:extLst>
              </p:cNvPr>
              <p:cNvSpPr/>
              <p:nvPr/>
            </p:nvSpPr>
            <p:spPr>
              <a:xfrm>
                <a:off x="5169927" y="2768757"/>
                <a:ext cx="1064716" cy="238809"/>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r>
                  <a:rPr kumimoji="1" lang="en-US" altLang="ja-JP" sz="700" dirty="0">
                    <a:solidFill>
                      <a:schemeClr val="tx1"/>
                    </a:solidFill>
                  </a:rPr>
                  <a:t>      IR Sensor</a:t>
                </a:r>
                <a:endParaRPr kumimoji="1" lang="en-US" altLang="ja-JP" sz="600" dirty="0">
                  <a:solidFill>
                    <a:schemeClr val="tx1"/>
                  </a:solidFill>
                </a:endParaRPr>
              </a:p>
              <a:p>
                <a:r>
                  <a:rPr lang="en-US" altLang="ja-JP" sz="600" dirty="0">
                    <a:solidFill>
                      <a:schemeClr val="tx1"/>
                    </a:solidFill>
                  </a:rPr>
                  <a:t>   TSSP58038 x 16</a:t>
                </a:r>
              </a:p>
            </p:txBody>
          </p:sp>
          <p:pic>
            <p:nvPicPr>
              <p:cNvPr id="1122" name="Picture 20">
                <a:extLst>
                  <a:ext uri="{FF2B5EF4-FFF2-40B4-BE49-F238E27FC236}">
                    <a16:creationId xmlns:a16="http://schemas.microsoft.com/office/drawing/2014/main" id="{E8396167-F489-4E39-3153-2CF9718398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134" t="25766" r="34797" b="19313"/>
              <a:stretch/>
            </p:blipFill>
            <p:spPr bwMode="auto">
              <a:xfrm>
                <a:off x="5964341" y="2788994"/>
                <a:ext cx="133034" cy="2011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4" name="グループ化 1123">
              <a:extLst>
                <a:ext uri="{FF2B5EF4-FFF2-40B4-BE49-F238E27FC236}">
                  <a16:creationId xmlns:a16="http://schemas.microsoft.com/office/drawing/2014/main" id="{F6F05CE6-438E-28F1-1237-68915E4701A2}"/>
                </a:ext>
              </a:extLst>
            </p:cNvPr>
            <p:cNvGrpSpPr/>
            <p:nvPr/>
          </p:nvGrpSpPr>
          <p:grpSpPr>
            <a:xfrm>
              <a:off x="5177185" y="3340969"/>
              <a:ext cx="387259" cy="465825"/>
              <a:chOff x="5163423" y="3341557"/>
              <a:chExt cx="387259" cy="465825"/>
            </a:xfrm>
          </p:grpSpPr>
          <p:sp>
            <p:nvSpPr>
              <p:cNvPr id="1117" name="四角形: 角を丸くする 1116">
                <a:extLst>
                  <a:ext uri="{FF2B5EF4-FFF2-40B4-BE49-F238E27FC236}">
                    <a16:creationId xmlns:a16="http://schemas.microsoft.com/office/drawing/2014/main" id="{BBB4760C-43BE-2FD9-1187-707F21BBD766}"/>
                  </a:ext>
                </a:extLst>
              </p:cNvPr>
              <p:cNvSpPr/>
              <p:nvPr/>
            </p:nvSpPr>
            <p:spPr>
              <a:xfrm>
                <a:off x="5163423" y="3341557"/>
                <a:ext cx="387259" cy="465825"/>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r>
                  <a:rPr kumimoji="1" lang="en-US" altLang="ja-JP" sz="700" dirty="0">
                    <a:solidFill>
                      <a:schemeClr val="tx1"/>
                    </a:solidFill>
                  </a:rPr>
                  <a:t> </a:t>
                </a:r>
                <a:r>
                  <a:rPr lang="en-US" altLang="ja-JP" sz="600" dirty="0">
                    <a:solidFill>
                      <a:schemeClr val="tx1"/>
                    </a:solidFill>
                  </a:rPr>
                  <a:t>SSD1306</a:t>
                </a:r>
              </a:p>
              <a:p>
                <a:endParaRPr lang="en-US" altLang="ja-JP" sz="400" dirty="0">
                  <a:solidFill>
                    <a:schemeClr val="tx1"/>
                  </a:solidFill>
                </a:endParaRPr>
              </a:p>
              <a:p>
                <a:endParaRPr lang="en-US" altLang="ja-JP" sz="600" dirty="0">
                  <a:solidFill>
                    <a:schemeClr val="tx1"/>
                  </a:solidFill>
                </a:endParaRPr>
              </a:p>
              <a:p>
                <a:endParaRPr lang="en-US" altLang="ja-JP" sz="600" dirty="0">
                  <a:solidFill>
                    <a:schemeClr val="tx1"/>
                  </a:solidFill>
                </a:endParaRPr>
              </a:p>
              <a:p>
                <a:endParaRPr lang="en-US" altLang="ja-JP" sz="600" dirty="0">
                  <a:solidFill>
                    <a:schemeClr val="tx1"/>
                  </a:solidFill>
                </a:endParaRPr>
              </a:p>
            </p:txBody>
          </p:sp>
          <p:pic>
            <p:nvPicPr>
              <p:cNvPr id="1123" name="Picture 22">
                <a:extLst>
                  <a:ext uri="{FF2B5EF4-FFF2-40B4-BE49-F238E27FC236}">
                    <a16:creationId xmlns:a16="http://schemas.microsoft.com/office/drawing/2014/main" id="{91CD7185-EC4B-CA64-CA10-377BE9EDDB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79" t="25767" r="18158" b="14056"/>
              <a:stretch/>
            </p:blipFill>
            <p:spPr bwMode="auto">
              <a:xfrm>
                <a:off x="5219829" y="3484700"/>
                <a:ext cx="275484" cy="2850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2" name="グループ化 1131">
              <a:extLst>
                <a:ext uri="{FF2B5EF4-FFF2-40B4-BE49-F238E27FC236}">
                  <a16:creationId xmlns:a16="http://schemas.microsoft.com/office/drawing/2014/main" id="{258CC3A4-4818-FD0E-AED7-764CD0F8143C}"/>
                </a:ext>
              </a:extLst>
            </p:cNvPr>
            <p:cNvGrpSpPr/>
            <p:nvPr/>
          </p:nvGrpSpPr>
          <p:grpSpPr>
            <a:xfrm>
              <a:off x="5180659" y="3054833"/>
              <a:ext cx="1064716" cy="238809"/>
              <a:chOff x="4959161" y="3053040"/>
              <a:chExt cx="1064716" cy="238809"/>
            </a:xfrm>
          </p:grpSpPr>
          <p:sp>
            <p:nvSpPr>
              <p:cNvPr id="1116" name="四角形: 角を丸くする 1115">
                <a:extLst>
                  <a:ext uri="{FF2B5EF4-FFF2-40B4-BE49-F238E27FC236}">
                    <a16:creationId xmlns:a16="http://schemas.microsoft.com/office/drawing/2014/main" id="{62D1B1D0-3D0A-F1CF-BC7A-B09EE8923416}"/>
                  </a:ext>
                </a:extLst>
              </p:cNvPr>
              <p:cNvSpPr/>
              <p:nvPr/>
            </p:nvSpPr>
            <p:spPr>
              <a:xfrm>
                <a:off x="4959161" y="3053040"/>
                <a:ext cx="1064716" cy="238809"/>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0" tIns="18000" rIns="0" bIns="0" rtlCol="0" anchor="ctr"/>
              <a:lstStyle/>
              <a:p>
                <a:r>
                  <a:rPr kumimoji="1" lang="en-US" altLang="ja-JP" sz="700" dirty="0">
                    <a:solidFill>
                      <a:schemeClr val="tx1"/>
                    </a:solidFill>
                  </a:rPr>
                  <a:t>    NeoPixelRing</a:t>
                </a:r>
              </a:p>
              <a:p>
                <a:r>
                  <a:rPr lang="en-US" altLang="ja-JP" sz="700" dirty="0">
                    <a:solidFill>
                      <a:schemeClr val="tx1"/>
                    </a:solidFill>
                  </a:rPr>
                  <a:t>    </a:t>
                </a:r>
                <a:r>
                  <a:rPr lang="en-US" altLang="ja-JP" sz="600" dirty="0">
                    <a:solidFill>
                      <a:schemeClr val="tx1"/>
                    </a:solidFill>
                  </a:rPr>
                  <a:t>WS2812-B x 32</a:t>
                </a:r>
              </a:p>
            </p:txBody>
          </p:sp>
          <p:pic>
            <p:nvPicPr>
              <p:cNvPr id="1126" name="Picture 24">
                <a:extLst>
                  <a:ext uri="{FF2B5EF4-FFF2-40B4-BE49-F238E27FC236}">
                    <a16:creationId xmlns:a16="http://schemas.microsoft.com/office/drawing/2014/main" id="{9B999547-C76E-1157-8C71-BA79DDAB5B3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997" t="18855" r="13405" b="13528"/>
              <a:stretch/>
            </p:blipFill>
            <p:spPr bwMode="auto">
              <a:xfrm>
                <a:off x="5722111" y="3083760"/>
                <a:ext cx="191270" cy="179769"/>
              </a:xfrm>
              <a:prstGeom prst="rect">
                <a:avLst/>
              </a:prstGeom>
              <a:noFill/>
              <a:extLst>
                <a:ext uri="{909E8E84-426E-40DD-AFC4-6F175D3DCCD1}">
                  <a14:hiddenFill xmlns:a14="http://schemas.microsoft.com/office/drawing/2010/main">
                    <a:solidFill>
                      <a:srgbClr val="FFFFFF"/>
                    </a:solidFill>
                  </a14:hiddenFill>
                </a:ext>
              </a:extLst>
            </p:spPr>
          </p:pic>
        </p:grpSp>
        <p:sp>
          <p:nvSpPr>
            <p:cNvPr id="1128" name="四角形: 角を丸くする 1127">
              <a:extLst>
                <a:ext uri="{FF2B5EF4-FFF2-40B4-BE49-F238E27FC236}">
                  <a16:creationId xmlns:a16="http://schemas.microsoft.com/office/drawing/2014/main" id="{CFBF6C45-D62A-B709-4879-D2B84D5550A5}"/>
                </a:ext>
              </a:extLst>
            </p:cNvPr>
            <p:cNvSpPr/>
            <p:nvPr/>
          </p:nvSpPr>
          <p:spPr>
            <a:xfrm>
              <a:off x="5596475" y="3335921"/>
              <a:ext cx="648899" cy="465825"/>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r>
                <a:rPr kumimoji="1" lang="en-US" altLang="ja-JP" sz="600" dirty="0">
                  <a:solidFill>
                    <a:schemeClr val="tx1"/>
                  </a:solidFill>
                </a:rPr>
                <a:t>     </a:t>
              </a:r>
            </a:p>
            <a:p>
              <a:r>
                <a:rPr kumimoji="1" lang="en-US" altLang="ja-JP" sz="600" dirty="0">
                  <a:solidFill>
                    <a:schemeClr val="tx1"/>
                  </a:solidFill>
                </a:rPr>
                <a:t> </a:t>
              </a:r>
              <a:r>
                <a:rPr kumimoji="1" lang="en-US" altLang="ja-JP" sz="700" dirty="0">
                  <a:solidFill>
                    <a:schemeClr val="tx1"/>
                  </a:solidFill>
                </a:rPr>
                <a:t>Vision System</a:t>
              </a:r>
              <a:endParaRPr kumimoji="1" lang="en-US" altLang="ja-JP" sz="600" dirty="0">
                <a:solidFill>
                  <a:schemeClr val="tx1"/>
                </a:solidFill>
              </a:endParaRPr>
            </a:p>
            <a:p>
              <a:endParaRPr lang="en-US" altLang="ja-JP" sz="400" dirty="0">
                <a:solidFill>
                  <a:schemeClr val="tx1"/>
                </a:solidFill>
              </a:endParaRPr>
            </a:p>
            <a:p>
              <a:r>
                <a:rPr lang="en-US" altLang="ja-JP" sz="600" dirty="0">
                  <a:solidFill>
                    <a:schemeClr val="tx1"/>
                  </a:solidFill>
                </a:rPr>
                <a:t> MCU:</a:t>
              </a:r>
            </a:p>
            <a:p>
              <a:r>
                <a:rPr lang="en-US" altLang="ja-JP" sz="500" dirty="0">
                  <a:solidFill>
                    <a:schemeClr val="tx1"/>
                  </a:solidFill>
                </a:rPr>
                <a:t> OpenMV H7</a:t>
              </a:r>
            </a:p>
            <a:p>
              <a:endParaRPr lang="en-US" altLang="ja-JP" sz="700" dirty="0">
                <a:solidFill>
                  <a:schemeClr val="tx1"/>
                </a:solidFill>
              </a:endParaRPr>
            </a:p>
            <a:p>
              <a:endParaRPr lang="en-US" altLang="ja-JP" sz="600" dirty="0">
                <a:solidFill>
                  <a:schemeClr val="tx1"/>
                </a:solidFill>
              </a:endParaRPr>
            </a:p>
          </p:txBody>
        </p:sp>
        <p:pic>
          <p:nvPicPr>
            <p:cNvPr id="1130" name="Picture 26">
              <a:extLst>
                <a:ext uri="{FF2B5EF4-FFF2-40B4-BE49-F238E27FC236}">
                  <a16:creationId xmlns:a16="http://schemas.microsoft.com/office/drawing/2014/main" id="{0B99C3D5-B43A-87D5-7EE3-1D96F1D2D53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680" t="17445" r="19980" b="10201"/>
            <a:stretch/>
          </p:blipFill>
          <p:spPr bwMode="auto">
            <a:xfrm>
              <a:off x="6006601" y="3475440"/>
              <a:ext cx="217709" cy="270469"/>
            </a:xfrm>
            <a:prstGeom prst="rect">
              <a:avLst/>
            </a:prstGeom>
            <a:noFill/>
            <a:extLst>
              <a:ext uri="{909E8E84-426E-40DD-AFC4-6F175D3DCCD1}">
                <a14:hiddenFill xmlns:a14="http://schemas.microsoft.com/office/drawing/2010/main">
                  <a:solidFill>
                    <a:srgbClr val="FFFFFF"/>
                  </a:solidFill>
                </a14:hiddenFill>
              </a:ext>
            </a:extLst>
          </p:spPr>
        </p:pic>
      </p:grpSp>
      <p:sp>
        <p:nvSpPr>
          <p:cNvPr id="1136" name="正方形/長方形 1135">
            <a:extLst>
              <a:ext uri="{FF2B5EF4-FFF2-40B4-BE49-F238E27FC236}">
                <a16:creationId xmlns:a16="http://schemas.microsoft.com/office/drawing/2014/main" id="{478434E5-5352-78FE-8F6F-7CA503EEF65F}"/>
              </a:ext>
            </a:extLst>
          </p:cNvPr>
          <p:cNvSpPr/>
          <p:nvPr/>
        </p:nvSpPr>
        <p:spPr>
          <a:xfrm>
            <a:off x="4664380" y="2613981"/>
            <a:ext cx="62538" cy="11448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100" name="四角形: 角を丸くする 1099">
            <a:extLst>
              <a:ext uri="{FF2B5EF4-FFF2-40B4-BE49-F238E27FC236}">
                <a16:creationId xmlns:a16="http://schemas.microsoft.com/office/drawing/2014/main" id="{280990C9-EA6C-F814-1AE1-A1D25D9B77B6}"/>
              </a:ext>
            </a:extLst>
          </p:cNvPr>
          <p:cNvSpPr/>
          <p:nvPr/>
        </p:nvSpPr>
        <p:spPr>
          <a:xfrm>
            <a:off x="4289485" y="2714698"/>
            <a:ext cx="791898" cy="1289380"/>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sp>
        <p:nvSpPr>
          <p:cNvPr id="1137" name="テキスト ボックス 1136">
            <a:extLst>
              <a:ext uri="{FF2B5EF4-FFF2-40B4-BE49-F238E27FC236}">
                <a16:creationId xmlns:a16="http://schemas.microsoft.com/office/drawing/2014/main" id="{7AA31D34-9D48-4777-E210-1394A7F3AC06}"/>
              </a:ext>
            </a:extLst>
          </p:cNvPr>
          <p:cNvSpPr txBox="1"/>
          <p:nvPr/>
        </p:nvSpPr>
        <p:spPr>
          <a:xfrm>
            <a:off x="4292104" y="2719201"/>
            <a:ext cx="779320" cy="292388"/>
          </a:xfrm>
          <a:prstGeom prst="rect">
            <a:avLst/>
          </a:prstGeom>
          <a:noFill/>
        </p:spPr>
        <p:txBody>
          <a:bodyPr wrap="square" rtlCol="0">
            <a:spAutoFit/>
          </a:bodyPr>
          <a:lstStyle/>
          <a:p>
            <a:pPr algn="ctr"/>
            <a:r>
              <a:rPr lang="ja-JP" altLang="en-US" sz="700" b="1" dirty="0"/>
              <a:t>ラインセンサ</a:t>
            </a:r>
            <a:endParaRPr lang="en-US" altLang="ja-JP" sz="700" b="1" dirty="0"/>
          </a:p>
          <a:p>
            <a:pPr algn="ctr"/>
            <a:r>
              <a:rPr lang="en-US" altLang="ja-JP" sz="600" b="1" dirty="0"/>
              <a:t>Line Sensor</a:t>
            </a:r>
            <a:endParaRPr kumimoji="1" lang="ja-JP" altLang="en-US" sz="600" b="1" dirty="0"/>
          </a:p>
        </p:txBody>
      </p:sp>
      <p:sp>
        <p:nvSpPr>
          <p:cNvPr id="1140" name="正方形/長方形 1139">
            <a:extLst>
              <a:ext uri="{FF2B5EF4-FFF2-40B4-BE49-F238E27FC236}">
                <a16:creationId xmlns:a16="http://schemas.microsoft.com/office/drawing/2014/main" id="{F55881E2-DAA5-37D8-E38D-31B66E08CE02}"/>
              </a:ext>
            </a:extLst>
          </p:cNvPr>
          <p:cNvSpPr/>
          <p:nvPr/>
        </p:nvSpPr>
        <p:spPr>
          <a:xfrm>
            <a:off x="4601530" y="3335270"/>
            <a:ext cx="45719" cy="11448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141" name="正方形/長方形 1140">
            <a:extLst>
              <a:ext uri="{FF2B5EF4-FFF2-40B4-BE49-F238E27FC236}">
                <a16:creationId xmlns:a16="http://schemas.microsoft.com/office/drawing/2014/main" id="{4F63B6FF-06BF-4CD1-794F-24454A3FFFFD}"/>
              </a:ext>
            </a:extLst>
          </p:cNvPr>
          <p:cNvSpPr/>
          <p:nvPr/>
        </p:nvSpPr>
        <p:spPr>
          <a:xfrm>
            <a:off x="4658708" y="3335270"/>
            <a:ext cx="45719" cy="11448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142" name="正方形/長方形 1141">
            <a:extLst>
              <a:ext uri="{FF2B5EF4-FFF2-40B4-BE49-F238E27FC236}">
                <a16:creationId xmlns:a16="http://schemas.microsoft.com/office/drawing/2014/main" id="{C2D7BF91-3ED6-F568-694D-170D83E99618}"/>
              </a:ext>
            </a:extLst>
          </p:cNvPr>
          <p:cNvSpPr/>
          <p:nvPr/>
        </p:nvSpPr>
        <p:spPr>
          <a:xfrm>
            <a:off x="4717900" y="3335270"/>
            <a:ext cx="45719" cy="11448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grpSp>
        <p:nvGrpSpPr>
          <p:cNvPr id="1143" name="グループ化 1142">
            <a:extLst>
              <a:ext uri="{FF2B5EF4-FFF2-40B4-BE49-F238E27FC236}">
                <a16:creationId xmlns:a16="http://schemas.microsoft.com/office/drawing/2014/main" id="{E9349423-3BB4-DBE7-B0F7-3B2AF244B853}"/>
              </a:ext>
            </a:extLst>
          </p:cNvPr>
          <p:cNvGrpSpPr/>
          <p:nvPr/>
        </p:nvGrpSpPr>
        <p:grpSpPr>
          <a:xfrm>
            <a:off x="4334532" y="3012917"/>
            <a:ext cx="697612" cy="344271"/>
            <a:chOff x="4747401" y="2894228"/>
            <a:chExt cx="697612" cy="344271"/>
          </a:xfrm>
        </p:grpSpPr>
        <p:sp>
          <p:nvSpPr>
            <p:cNvPr id="1138" name="四角形: 角を丸くする 1137">
              <a:extLst>
                <a:ext uri="{FF2B5EF4-FFF2-40B4-BE49-F238E27FC236}">
                  <a16:creationId xmlns:a16="http://schemas.microsoft.com/office/drawing/2014/main" id="{8B1656B9-3C73-EDB5-1AEC-3B40988EAE5C}"/>
                </a:ext>
              </a:extLst>
            </p:cNvPr>
            <p:cNvSpPr/>
            <p:nvPr/>
          </p:nvSpPr>
          <p:spPr>
            <a:xfrm>
              <a:off x="4747401" y="2894228"/>
              <a:ext cx="697612" cy="344271"/>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r>
                <a:rPr kumimoji="1" lang="en-US" altLang="ja-JP" sz="600" dirty="0">
                  <a:solidFill>
                    <a:schemeClr val="tx1"/>
                  </a:solidFill>
                </a:rPr>
                <a:t>  MCU :</a:t>
              </a:r>
            </a:p>
            <a:p>
              <a:r>
                <a:rPr lang="en-US" altLang="ja-JP" sz="600" dirty="0">
                  <a:solidFill>
                    <a:schemeClr val="tx1"/>
                  </a:solidFill>
                </a:rPr>
                <a:t>   XIAO</a:t>
              </a:r>
            </a:p>
            <a:p>
              <a:r>
                <a:rPr lang="en-US" altLang="ja-JP" sz="600" dirty="0">
                  <a:solidFill>
                    <a:schemeClr val="tx1"/>
                  </a:solidFill>
                </a:rPr>
                <a:t>   RP2040</a:t>
              </a:r>
            </a:p>
          </p:txBody>
        </p:sp>
        <p:pic>
          <p:nvPicPr>
            <p:cNvPr id="1139" name="Picture 10">
              <a:extLst>
                <a:ext uri="{FF2B5EF4-FFF2-40B4-BE49-F238E27FC236}">
                  <a16:creationId xmlns:a16="http://schemas.microsoft.com/office/drawing/2014/main" id="{2B13D90F-F33A-885E-6CD5-8E101D4CB8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93" t="11225" r="11963" b="8910"/>
            <a:stretch/>
          </p:blipFill>
          <p:spPr bwMode="auto">
            <a:xfrm>
              <a:off x="5163769" y="2907368"/>
              <a:ext cx="237945" cy="302030"/>
            </a:xfrm>
            <a:prstGeom prst="rect">
              <a:avLst/>
            </a:prstGeom>
            <a:noFill/>
            <a:extLst>
              <a:ext uri="{909E8E84-426E-40DD-AFC4-6F175D3DCCD1}">
                <a14:hiddenFill xmlns:a14="http://schemas.microsoft.com/office/drawing/2010/main">
                  <a:solidFill>
                    <a:srgbClr val="FFFFFF"/>
                  </a:solidFill>
                </a14:hiddenFill>
              </a:ext>
            </a:extLst>
          </p:spPr>
        </p:pic>
      </p:grpSp>
      <p:sp>
        <p:nvSpPr>
          <p:cNvPr id="1145" name="四角形: 角を丸くする 1144">
            <a:extLst>
              <a:ext uri="{FF2B5EF4-FFF2-40B4-BE49-F238E27FC236}">
                <a16:creationId xmlns:a16="http://schemas.microsoft.com/office/drawing/2014/main" id="{CBBE47CC-4FBC-1352-8028-DC440D4B122E}"/>
              </a:ext>
            </a:extLst>
          </p:cNvPr>
          <p:cNvSpPr/>
          <p:nvPr/>
        </p:nvSpPr>
        <p:spPr>
          <a:xfrm>
            <a:off x="4336556" y="3417118"/>
            <a:ext cx="695587" cy="538464"/>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r>
              <a:rPr kumimoji="1" lang="en-US" altLang="ja-JP" sz="700" dirty="0">
                <a:solidFill>
                  <a:schemeClr val="tx1"/>
                </a:solidFill>
              </a:rPr>
              <a:t> Sensor Stick </a:t>
            </a:r>
            <a:r>
              <a:rPr kumimoji="1" lang="en-US" altLang="ja-JP" sz="500" dirty="0">
                <a:solidFill>
                  <a:schemeClr val="tx1"/>
                </a:solidFill>
              </a:rPr>
              <a:t>x 3</a:t>
            </a:r>
            <a:r>
              <a:rPr kumimoji="1" lang="en-US" altLang="ja-JP" sz="700" dirty="0">
                <a:solidFill>
                  <a:schemeClr val="tx1"/>
                </a:solidFill>
              </a:rPr>
              <a:t>         </a:t>
            </a:r>
          </a:p>
          <a:p>
            <a:r>
              <a:rPr lang="en-US" altLang="ja-JP" sz="300" dirty="0">
                <a:solidFill>
                  <a:schemeClr val="tx1"/>
                </a:solidFill>
              </a:rPr>
              <a:t>                                               </a:t>
            </a:r>
            <a:endParaRPr kumimoji="1" lang="en-US" altLang="ja-JP" sz="500" dirty="0">
              <a:solidFill>
                <a:schemeClr val="tx1"/>
              </a:solidFill>
            </a:endParaRPr>
          </a:p>
          <a:p>
            <a:endParaRPr kumimoji="1" lang="en-US" altLang="ja-JP" sz="300" dirty="0">
              <a:solidFill>
                <a:schemeClr val="tx1"/>
              </a:solidFill>
            </a:endParaRPr>
          </a:p>
          <a:p>
            <a:endParaRPr lang="en-US" altLang="ja-JP" sz="300" dirty="0">
              <a:solidFill>
                <a:schemeClr val="tx1"/>
              </a:solidFill>
            </a:endParaRPr>
          </a:p>
          <a:p>
            <a:endParaRPr lang="en-US" altLang="ja-JP" sz="700" dirty="0">
              <a:solidFill>
                <a:schemeClr val="tx1"/>
              </a:solidFill>
            </a:endParaRPr>
          </a:p>
          <a:p>
            <a:endParaRPr lang="en-US" altLang="ja-JP" sz="800" dirty="0">
              <a:solidFill>
                <a:schemeClr val="tx1"/>
              </a:solidFill>
            </a:endParaRPr>
          </a:p>
        </p:txBody>
      </p:sp>
      <p:sp>
        <p:nvSpPr>
          <p:cNvPr id="1147" name="正方形/長方形 1146">
            <a:extLst>
              <a:ext uri="{FF2B5EF4-FFF2-40B4-BE49-F238E27FC236}">
                <a16:creationId xmlns:a16="http://schemas.microsoft.com/office/drawing/2014/main" id="{43D73B6A-AE77-868B-640A-378965A1135C}"/>
              </a:ext>
            </a:extLst>
          </p:cNvPr>
          <p:cNvSpPr/>
          <p:nvPr/>
        </p:nvSpPr>
        <p:spPr>
          <a:xfrm>
            <a:off x="3612709" y="4973238"/>
            <a:ext cx="419340" cy="114485"/>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500" dirty="0"/>
              <a:t>5.0V</a:t>
            </a:r>
            <a:endParaRPr kumimoji="1" lang="ja-JP" altLang="en-US" sz="500" dirty="0"/>
          </a:p>
        </p:txBody>
      </p:sp>
      <p:grpSp>
        <p:nvGrpSpPr>
          <p:cNvPr id="1148" name="グループ化 1147">
            <a:extLst>
              <a:ext uri="{FF2B5EF4-FFF2-40B4-BE49-F238E27FC236}">
                <a16:creationId xmlns:a16="http://schemas.microsoft.com/office/drawing/2014/main" id="{99C42F2A-072D-E27B-DC7E-6E92494E8CFA}"/>
              </a:ext>
            </a:extLst>
          </p:cNvPr>
          <p:cNvGrpSpPr/>
          <p:nvPr/>
        </p:nvGrpSpPr>
        <p:grpSpPr>
          <a:xfrm>
            <a:off x="3067571" y="4519650"/>
            <a:ext cx="456279" cy="352766"/>
            <a:chOff x="3074945" y="1654969"/>
            <a:chExt cx="456279" cy="352766"/>
          </a:xfrm>
        </p:grpSpPr>
        <p:sp>
          <p:nvSpPr>
            <p:cNvPr id="1149" name="正方形/長方形 1148">
              <a:extLst>
                <a:ext uri="{FF2B5EF4-FFF2-40B4-BE49-F238E27FC236}">
                  <a16:creationId xmlns:a16="http://schemas.microsoft.com/office/drawing/2014/main" id="{16C845E9-8D62-0F65-E6A9-404E76901001}"/>
                </a:ext>
              </a:extLst>
            </p:cNvPr>
            <p:cNvSpPr/>
            <p:nvPr/>
          </p:nvSpPr>
          <p:spPr>
            <a:xfrm>
              <a:off x="3148356" y="1654969"/>
              <a:ext cx="308819" cy="35276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dirty="0"/>
            </a:p>
          </p:txBody>
        </p:sp>
        <p:sp>
          <p:nvSpPr>
            <p:cNvPr id="1150" name="テキスト ボックス 1149">
              <a:extLst>
                <a:ext uri="{FF2B5EF4-FFF2-40B4-BE49-F238E27FC236}">
                  <a16:creationId xmlns:a16="http://schemas.microsoft.com/office/drawing/2014/main" id="{0D771729-BA45-D2BF-1AC2-4BB9B6E36559}"/>
                </a:ext>
              </a:extLst>
            </p:cNvPr>
            <p:cNvSpPr txBox="1"/>
            <p:nvPr/>
          </p:nvSpPr>
          <p:spPr>
            <a:xfrm>
              <a:off x="3074945" y="1738597"/>
              <a:ext cx="456279" cy="200055"/>
            </a:xfrm>
            <a:prstGeom prst="rect">
              <a:avLst/>
            </a:prstGeom>
            <a:noFill/>
          </p:spPr>
          <p:txBody>
            <a:bodyPr wrap="square" rtlCol="0">
              <a:spAutoFit/>
            </a:bodyPr>
            <a:lstStyle/>
            <a:p>
              <a:pPr algn="ctr"/>
              <a:r>
                <a:rPr lang="en-US" altLang="ja-JP" sz="700" dirty="0">
                  <a:solidFill>
                    <a:schemeClr val="bg1"/>
                  </a:solidFill>
                </a:rPr>
                <a:t>11.1V</a:t>
              </a:r>
              <a:endParaRPr kumimoji="1" lang="ja-JP" altLang="en-US" sz="700" dirty="0">
                <a:solidFill>
                  <a:schemeClr val="bg1"/>
                </a:solidFill>
              </a:endParaRPr>
            </a:p>
          </p:txBody>
        </p:sp>
      </p:grpSp>
      <p:sp>
        <p:nvSpPr>
          <p:cNvPr id="1154" name="四角形: 角を丸くする 1153">
            <a:extLst>
              <a:ext uri="{FF2B5EF4-FFF2-40B4-BE49-F238E27FC236}">
                <a16:creationId xmlns:a16="http://schemas.microsoft.com/office/drawing/2014/main" id="{3D4F46BD-9FC7-A4E0-8690-8151E1302103}"/>
              </a:ext>
            </a:extLst>
          </p:cNvPr>
          <p:cNvSpPr/>
          <p:nvPr/>
        </p:nvSpPr>
        <p:spPr>
          <a:xfrm>
            <a:off x="2626763" y="4214734"/>
            <a:ext cx="1283465" cy="316913"/>
          </a:xfrm>
          <a:prstGeom prst="roundRect">
            <a:avLst/>
          </a:prstGeom>
          <a:solidFill>
            <a:srgbClr val="FF33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ja-JP" sz="1000" b="1" dirty="0"/>
              <a:t>Li-PO Battery </a:t>
            </a:r>
          </a:p>
          <a:p>
            <a:pPr algn="ctr"/>
            <a:r>
              <a:rPr lang="en-US" altLang="ja-JP" sz="700" b="1" dirty="0"/>
              <a:t>3cell 11.1V </a:t>
            </a:r>
            <a:endParaRPr kumimoji="1" lang="ja-JP" altLang="en-US" sz="700" b="1" dirty="0"/>
          </a:p>
        </p:txBody>
      </p:sp>
      <p:grpSp>
        <p:nvGrpSpPr>
          <p:cNvPr id="1219" name="グループ化 1218">
            <a:extLst>
              <a:ext uri="{FF2B5EF4-FFF2-40B4-BE49-F238E27FC236}">
                <a16:creationId xmlns:a16="http://schemas.microsoft.com/office/drawing/2014/main" id="{9F4F43F5-F92A-311D-3105-CC23C3561C52}"/>
              </a:ext>
            </a:extLst>
          </p:cNvPr>
          <p:cNvGrpSpPr/>
          <p:nvPr/>
        </p:nvGrpSpPr>
        <p:grpSpPr>
          <a:xfrm>
            <a:off x="3064373" y="5179666"/>
            <a:ext cx="456279" cy="531016"/>
            <a:chOff x="3074945" y="1654969"/>
            <a:chExt cx="456279" cy="352766"/>
          </a:xfrm>
        </p:grpSpPr>
        <p:sp>
          <p:nvSpPr>
            <p:cNvPr id="1220" name="正方形/長方形 1219">
              <a:extLst>
                <a:ext uri="{FF2B5EF4-FFF2-40B4-BE49-F238E27FC236}">
                  <a16:creationId xmlns:a16="http://schemas.microsoft.com/office/drawing/2014/main" id="{B877D1AE-9162-C63F-288B-620AA98AB557}"/>
                </a:ext>
              </a:extLst>
            </p:cNvPr>
            <p:cNvSpPr/>
            <p:nvPr/>
          </p:nvSpPr>
          <p:spPr>
            <a:xfrm>
              <a:off x="3148356" y="1654969"/>
              <a:ext cx="308819" cy="35276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dirty="0"/>
            </a:p>
          </p:txBody>
        </p:sp>
        <p:sp>
          <p:nvSpPr>
            <p:cNvPr id="1221" name="テキスト ボックス 1220">
              <a:extLst>
                <a:ext uri="{FF2B5EF4-FFF2-40B4-BE49-F238E27FC236}">
                  <a16:creationId xmlns:a16="http://schemas.microsoft.com/office/drawing/2014/main" id="{A4D2A1DE-613F-E78E-ABF3-F17D41698A6E}"/>
                </a:ext>
              </a:extLst>
            </p:cNvPr>
            <p:cNvSpPr txBox="1"/>
            <p:nvPr/>
          </p:nvSpPr>
          <p:spPr>
            <a:xfrm>
              <a:off x="3074945" y="1723668"/>
              <a:ext cx="456279" cy="163570"/>
            </a:xfrm>
            <a:prstGeom prst="rect">
              <a:avLst/>
            </a:prstGeom>
            <a:noFill/>
          </p:spPr>
          <p:txBody>
            <a:bodyPr wrap="square" rtlCol="0">
              <a:spAutoFit/>
            </a:bodyPr>
            <a:lstStyle/>
            <a:p>
              <a:pPr algn="ctr"/>
              <a:endParaRPr lang="en-US" altLang="ja-JP" sz="300" dirty="0">
                <a:solidFill>
                  <a:schemeClr val="bg1"/>
                </a:solidFill>
              </a:endParaRPr>
            </a:p>
            <a:p>
              <a:pPr algn="ctr"/>
              <a:r>
                <a:rPr lang="en-US" altLang="ja-JP" sz="700" dirty="0">
                  <a:solidFill>
                    <a:schemeClr val="bg1"/>
                  </a:solidFill>
                </a:rPr>
                <a:t>11.1V</a:t>
              </a:r>
              <a:endParaRPr kumimoji="1" lang="ja-JP" altLang="en-US" sz="700" dirty="0">
                <a:solidFill>
                  <a:schemeClr val="bg1"/>
                </a:solidFill>
              </a:endParaRPr>
            </a:p>
          </p:txBody>
        </p:sp>
      </p:grpSp>
      <p:grpSp>
        <p:nvGrpSpPr>
          <p:cNvPr id="1311" name="グループ化 1310">
            <a:extLst>
              <a:ext uri="{FF2B5EF4-FFF2-40B4-BE49-F238E27FC236}">
                <a16:creationId xmlns:a16="http://schemas.microsoft.com/office/drawing/2014/main" id="{84579F39-3A64-A077-3ECC-5339846EBD87}"/>
              </a:ext>
            </a:extLst>
          </p:cNvPr>
          <p:cNvGrpSpPr/>
          <p:nvPr/>
        </p:nvGrpSpPr>
        <p:grpSpPr>
          <a:xfrm>
            <a:off x="2627350" y="5619596"/>
            <a:ext cx="1099739" cy="900112"/>
            <a:chOff x="2694025" y="5397449"/>
            <a:chExt cx="1099739" cy="900112"/>
          </a:xfrm>
        </p:grpSpPr>
        <p:grpSp>
          <p:nvGrpSpPr>
            <p:cNvPr id="1310" name="グループ化 1309">
              <a:extLst>
                <a:ext uri="{FF2B5EF4-FFF2-40B4-BE49-F238E27FC236}">
                  <a16:creationId xmlns:a16="http://schemas.microsoft.com/office/drawing/2014/main" id="{6AF4A5B9-FA61-A0FF-DD63-57FE834F6D89}"/>
                </a:ext>
              </a:extLst>
            </p:cNvPr>
            <p:cNvGrpSpPr/>
            <p:nvPr/>
          </p:nvGrpSpPr>
          <p:grpSpPr>
            <a:xfrm>
              <a:off x="2694025" y="5397449"/>
              <a:ext cx="1099739" cy="900112"/>
              <a:chOff x="2694025" y="5397449"/>
              <a:chExt cx="1099739" cy="900112"/>
            </a:xfrm>
          </p:grpSpPr>
          <p:sp>
            <p:nvSpPr>
              <p:cNvPr id="1222" name="四角形: 角を丸くする 1221">
                <a:extLst>
                  <a:ext uri="{FF2B5EF4-FFF2-40B4-BE49-F238E27FC236}">
                    <a16:creationId xmlns:a16="http://schemas.microsoft.com/office/drawing/2014/main" id="{3A008605-53DB-8FD4-B43D-9F69892FB562}"/>
                  </a:ext>
                </a:extLst>
              </p:cNvPr>
              <p:cNvSpPr/>
              <p:nvPr/>
            </p:nvSpPr>
            <p:spPr>
              <a:xfrm>
                <a:off x="2694025" y="5397449"/>
                <a:ext cx="1087400" cy="900112"/>
              </a:xfrm>
              <a:prstGeom prst="roundRect">
                <a:avLst>
                  <a:gd name="adj" fmla="val 7016"/>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r>
                  <a:rPr lang="ja-JP" altLang="en-US" sz="900" b="1" dirty="0">
                    <a:solidFill>
                      <a:schemeClr val="tx1"/>
                    </a:solidFill>
                  </a:rPr>
                  <a:t>駆動</a:t>
                </a:r>
                <a:r>
                  <a:rPr kumimoji="1" lang="ja-JP" altLang="en-US" sz="900" b="1" dirty="0">
                    <a:solidFill>
                      <a:schemeClr val="tx1"/>
                    </a:solidFill>
                  </a:rPr>
                  <a:t>系</a:t>
                </a:r>
                <a:endParaRPr kumimoji="1" lang="en-US" altLang="ja-JP" sz="700" b="1" dirty="0">
                  <a:solidFill>
                    <a:schemeClr val="tx1"/>
                  </a:solidFill>
                </a:endParaRPr>
              </a:p>
              <a:p>
                <a:r>
                  <a:rPr lang="en-US" altLang="ja-JP" sz="600" dirty="0">
                    <a:solidFill>
                      <a:schemeClr val="tx1"/>
                    </a:solidFill>
                  </a:rPr>
                  <a:t>  Motor Driver : </a:t>
                </a:r>
              </a:p>
              <a:p>
                <a:r>
                  <a:rPr lang="en-US" altLang="ja-JP" sz="600" dirty="0">
                    <a:solidFill>
                      <a:schemeClr val="tx1"/>
                    </a:solidFill>
                  </a:rPr>
                  <a:t>      DAISEN </a:t>
                </a:r>
                <a:endParaRPr kumimoji="1" lang="en-US" altLang="ja-JP" sz="600" dirty="0">
                  <a:solidFill>
                    <a:schemeClr val="tx1"/>
                  </a:solidFill>
                </a:endParaRPr>
              </a:p>
              <a:p>
                <a:r>
                  <a:rPr lang="en-US" altLang="ja-JP" sz="600" dirty="0">
                    <a:solidFill>
                      <a:schemeClr val="tx1"/>
                    </a:solidFill>
                  </a:rPr>
                  <a:t>    DSR-1202</a:t>
                </a:r>
              </a:p>
              <a:p>
                <a:r>
                  <a:rPr lang="en-US" altLang="ja-JP" sz="400" dirty="0">
                    <a:solidFill>
                      <a:schemeClr val="tx1"/>
                    </a:solidFill>
                  </a:rPr>
                  <a:t> </a:t>
                </a:r>
              </a:p>
              <a:p>
                <a:r>
                  <a:rPr lang="en-US" altLang="ja-JP" sz="600" dirty="0">
                    <a:solidFill>
                      <a:schemeClr val="tx1"/>
                    </a:solidFill>
                  </a:rPr>
                  <a:t>  Motor : IG22 19:1 x 4</a:t>
                </a:r>
                <a:endParaRPr kumimoji="1" lang="en-US" altLang="ja-JP" sz="600" dirty="0">
                  <a:solidFill>
                    <a:schemeClr val="tx1"/>
                  </a:solidFill>
                </a:endParaRPr>
              </a:p>
              <a:p>
                <a:endParaRPr kumimoji="1" lang="en-US" altLang="ja-JP" sz="800" dirty="0">
                  <a:solidFill>
                    <a:schemeClr val="tx1"/>
                  </a:solidFill>
                </a:endParaRPr>
              </a:p>
              <a:p>
                <a:endParaRPr kumimoji="1" lang="en-US" altLang="ja-JP" sz="600" dirty="0">
                  <a:solidFill>
                    <a:schemeClr val="tx1"/>
                  </a:solidFill>
                </a:endParaRPr>
              </a:p>
            </p:txBody>
          </p:sp>
          <p:pic>
            <p:nvPicPr>
              <p:cNvPr id="1223" name="図 1222">
                <a:extLst>
                  <a:ext uri="{FF2B5EF4-FFF2-40B4-BE49-F238E27FC236}">
                    <a16:creationId xmlns:a16="http://schemas.microsoft.com/office/drawing/2014/main" id="{22A896A4-8997-CF1A-4101-15956BC844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68833" y="5448483"/>
                <a:ext cx="524931" cy="524931"/>
              </a:xfrm>
              <a:prstGeom prst="rect">
                <a:avLst/>
              </a:prstGeom>
            </p:spPr>
          </p:pic>
        </p:grpSp>
        <p:pic>
          <p:nvPicPr>
            <p:cNvPr id="1224" name="Picture 18">
              <a:extLst>
                <a:ext uri="{FF2B5EF4-FFF2-40B4-BE49-F238E27FC236}">
                  <a16:creationId xmlns:a16="http://schemas.microsoft.com/office/drawing/2014/main" id="{0FC3BD77-ABBC-3F95-0BD9-65168BB9E0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438" t="22118" r="43990" b="26395"/>
            <a:stretch/>
          </p:blipFill>
          <p:spPr bwMode="auto">
            <a:xfrm rot="16200000">
              <a:off x="3131620" y="5853252"/>
              <a:ext cx="220170" cy="579187"/>
            </a:xfrm>
            <a:prstGeom prst="rect">
              <a:avLst/>
            </a:prstGeom>
            <a:noFill/>
            <a:extLst>
              <a:ext uri="{909E8E84-426E-40DD-AFC4-6F175D3DCCD1}">
                <a14:hiddenFill xmlns:a14="http://schemas.microsoft.com/office/drawing/2010/main">
                  <a:solidFill>
                    <a:srgbClr val="FFFFFF"/>
                  </a:solidFill>
                </a14:hiddenFill>
              </a:ext>
            </a:extLst>
          </p:spPr>
        </p:pic>
      </p:grpSp>
      <p:sp>
        <p:nvSpPr>
          <p:cNvPr id="1225" name="正方形/長方形 1224">
            <a:extLst>
              <a:ext uri="{FF2B5EF4-FFF2-40B4-BE49-F238E27FC236}">
                <a16:creationId xmlns:a16="http://schemas.microsoft.com/office/drawing/2014/main" id="{AAF5A520-8656-4F61-1C6A-5486682B96B9}"/>
              </a:ext>
            </a:extLst>
          </p:cNvPr>
          <p:cNvSpPr/>
          <p:nvPr/>
        </p:nvSpPr>
        <p:spPr>
          <a:xfrm>
            <a:off x="5249908" y="4454359"/>
            <a:ext cx="419340" cy="5601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226" name="正方形/長方形 1225">
            <a:extLst>
              <a:ext uri="{FF2B5EF4-FFF2-40B4-BE49-F238E27FC236}">
                <a16:creationId xmlns:a16="http://schemas.microsoft.com/office/drawing/2014/main" id="{84EB1478-8637-52C5-7AD7-6FBA602224D6}"/>
              </a:ext>
            </a:extLst>
          </p:cNvPr>
          <p:cNvSpPr/>
          <p:nvPr/>
        </p:nvSpPr>
        <p:spPr>
          <a:xfrm>
            <a:off x="5249908" y="4538536"/>
            <a:ext cx="419340" cy="5601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227" name="正方形/長方形 1226">
            <a:extLst>
              <a:ext uri="{FF2B5EF4-FFF2-40B4-BE49-F238E27FC236}">
                <a16:creationId xmlns:a16="http://schemas.microsoft.com/office/drawing/2014/main" id="{2B733E97-C064-D2A2-D740-11A7861D9ECE}"/>
              </a:ext>
            </a:extLst>
          </p:cNvPr>
          <p:cNvSpPr/>
          <p:nvPr/>
        </p:nvSpPr>
        <p:spPr>
          <a:xfrm>
            <a:off x="5249908" y="4621368"/>
            <a:ext cx="419340" cy="56018"/>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228" name="正方形/長方形 1227">
            <a:extLst>
              <a:ext uri="{FF2B5EF4-FFF2-40B4-BE49-F238E27FC236}">
                <a16:creationId xmlns:a16="http://schemas.microsoft.com/office/drawing/2014/main" id="{4E96112F-940F-1DF6-E01F-CE1B8281B72B}"/>
              </a:ext>
            </a:extLst>
          </p:cNvPr>
          <p:cNvSpPr/>
          <p:nvPr/>
        </p:nvSpPr>
        <p:spPr>
          <a:xfrm>
            <a:off x="5249908" y="4707976"/>
            <a:ext cx="419340" cy="5601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229" name="正方形/長方形 1228">
            <a:extLst>
              <a:ext uri="{FF2B5EF4-FFF2-40B4-BE49-F238E27FC236}">
                <a16:creationId xmlns:a16="http://schemas.microsoft.com/office/drawing/2014/main" id="{86C11191-E635-FC45-4723-11C6CFB84FB0}"/>
              </a:ext>
            </a:extLst>
          </p:cNvPr>
          <p:cNvSpPr/>
          <p:nvPr/>
        </p:nvSpPr>
        <p:spPr>
          <a:xfrm>
            <a:off x="5249908" y="4785138"/>
            <a:ext cx="419340" cy="5601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230" name="正方形/長方形 1229">
            <a:extLst>
              <a:ext uri="{FF2B5EF4-FFF2-40B4-BE49-F238E27FC236}">
                <a16:creationId xmlns:a16="http://schemas.microsoft.com/office/drawing/2014/main" id="{9FA4FC02-0558-B0E2-BA7D-703B47068A43}"/>
              </a:ext>
            </a:extLst>
          </p:cNvPr>
          <p:cNvSpPr/>
          <p:nvPr/>
        </p:nvSpPr>
        <p:spPr>
          <a:xfrm>
            <a:off x="5249908" y="4856634"/>
            <a:ext cx="419340" cy="5601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231" name="正方形/長方形 1230">
            <a:extLst>
              <a:ext uri="{FF2B5EF4-FFF2-40B4-BE49-F238E27FC236}">
                <a16:creationId xmlns:a16="http://schemas.microsoft.com/office/drawing/2014/main" id="{5AFEC6F8-382B-17FA-5313-72DA0DDF1C9A}"/>
              </a:ext>
            </a:extLst>
          </p:cNvPr>
          <p:cNvSpPr/>
          <p:nvPr/>
        </p:nvSpPr>
        <p:spPr>
          <a:xfrm>
            <a:off x="5249908" y="4933494"/>
            <a:ext cx="419340" cy="5601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grpSp>
        <p:nvGrpSpPr>
          <p:cNvPr id="1232" name="グループ化 1231">
            <a:extLst>
              <a:ext uri="{FF2B5EF4-FFF2-40B4-BE49-F238E27FC236}">
                <a16:creationId xmlns:a16="http://schemas.microsoft.com/office/drawing/2014/main" id="{3001888F-0BB8-CB86-403F-E42AE8700E29}"/>
              </a:ext>
            </a:extLst>
          </p:cNvPr>
          <p:cNvGrpSpPr/>
          <p:nvPr/>
        </p:nvGrpSpPr>
        <p:grpSpPr>
          <a:xfrm>
            <a:off x="5574676" y="4206704"/>
            <a:ext cx="1237865" cy="2300303"/>
            <a:chOff x="5541295" y="4201199"/>
            <a:chExt cx="1237865" cy="2300303"/>
          </a:xfrm>
        </p:grpSpPr>
        <p:sp>
          <p:nvSpPr>
            <p:cNvPr id="1207" name="四角形: 角を丸くする 1206">
              <a:extLst>
                <a:ext uri="{FF2B5EF4-FFF2-40B4-BE49-F238E27FC236}">
                  <a16:creationId xmlns:a16="http://schemas.microsoft.com/office/drawing/2014/main" id="{A13CC80B-2148-2365-73CD-F624D821C702}"/>
                </a:ext>
              </a:extLst>
            </p:cNvPr>
            <p:cNvSpPr/>
            <p:nvPr/>
          </p:nvSpPr>
          <p:spPr>
            <a:xfrm>
              <a:off x="5587741" y="4207212"/>
              <a:ext cx="1029402" cy="2294290"/>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sp>
          <p:nvSpPr>
            <p:cNvPr id="1210" name="テキスト ボックス 1209">
              <a:extLst>
                <a:ext uri="{FF2B5EF4-FFF2-40B4-BE49-F238E27FC236}">
                  <a16:creationId xmlns:a16="http://schemas.microsoft.com/office/drawing/2014/main" id="{3BFB6435-904E-129C-FFE6-44E8A6FB5FC3}"/>
                </a:ext>
              </a:extLst>
            </p:cNvPr>
            <p:cNvSpPr txBox="1"/>
            <p:nvPr/>
          </p:nvSpPr>
          <p:spPr>
            <a:xfrm>
              <a:off x="5541295" y="4201199"/>
              <a:ext cx="1237865" cy="230832"/>
            </a:xfrm>
            <a:prstGeom prst="rect">
              <a:avLst/>
            </a:prstGeom>
            <a:noFill/>
          </p:spPr>
          <p:txBody>
            <a:bodyPr wrap="square" rtlCol="0">
              <a:spAutoFit/>
            </a:bodyPr>
            <a:lstStyle/>
            <a:p>
              <a:r>
                <a:rPr lang="ja-JP" altLang="en-US" sz="900" b="1" dirty="0"/>
                <a:t>センサ基板 </a:t>
              </a:r>
              <a:r>
                <a:rPr lang="en-US" altLang="ja-JP" sz="700" b="1" dirty="0"/>
                <a:t>Sensors</a:t>
              </a:r>
              <a:endParaRPr kumimoji="1" lang="ja-JP" altLang="en-US" sz="1000" b="1" dirty="0"/>
            </a:p>
          </p:txBody>
        </p:sp>
        <p:sp>
          <p:nvSpPr>
            <p:cNvPr id="1211" name="四角形: 角を丸くする 1210">
              <a:extLst>
                <a:ext uri="{FF2B5EF4-FFF2-40B4-BE49-F238E27FC236}">
                  <a16:creationId xmlns:a16="http://schemas.microsoft.com/office/drawing/2014/main" id="{B2A52EB6-79D3-DB82-1B0A-7528E4DB8150}"/>
                </a:ext>
              </a:extLst>
            </p:cNvPr>
            <p:cNvSpPr/>
            <p:nvPr/>
          </p:nvSpPr>
          <p:spPr>
            <a:xfrm>
              <a:off x="5634226" y="4404390"/>
              <a:ext cx="944234" cy="694113"/>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r>
                <a:rPr lang="en-US" altLang="ja-JP" sz="700" dirty="0">
                  <a:solidFill>
                    <a:schemeClr val="tx1"/>
                  </a:solidFill>
                </a:rPr>
                <a:t> </a:t>
              </a:r>
              <a:r>
                <a:rPr lang="en-US" altLang="ja-JP" sz="700" b="1" dirty="0">
                  <a:solidFill>
                    <a:schemeClr val="tx1"/>
                  </a:solidFill>
                </a:rPr>
                <a:t>IR Sensor</a:t>
              </a:r>
              <a:endParaRPr lang="en-US" altLang="ja-JP" sz="500" b="1" dirty="0">
                <a:solidFill>
                  <a:schemeClr val="tx1"/>
                </a:solidFill>
              </a:endParaRPr>
            </a:p>
            <a:p>
              <a:r>
                <a:rPr kumimoji="1" lang="en-US" altLang="ja-JP" sz="600" dirty="0">
                  <a:solidFill>
                    <a:schemeClr val="tx1"/>
                  </a:solidFill>
                </a:rPr>
                <a:t>  TSSP58038 x </a:t>
              </a:r>
              <a:r>
                <a:rPr lang="en-US" altLang="ja-JP" sz="600" dirty="0">
                  <a:solidFill>
                    <a:schemeClr val="tx1"/>
                  </a:solidFill>
                </a:rPr>
                <a:t>8</a:t>
              </a:r>
            </a:p>
            <a:p>
              <a:endParaRPr kumimoji="1" lang="en-US" altLang="ja-JP" sz="600" dirty="0">
                <a:solidFill>
                  <a:schemeClr val="tx1"/>
                </a:solidFill>
              </a:endParaRPr>
            </a:p>
            <a:p>
              <a:r>
                <a:rPr lang="en-US" altLang="ja-JP" sz="700" dirty="0">
                  <a:solidFill>
                    <a:schemeClr val="tx1"/>
                  </a:solidFill>
                </a:rPr>
                <a:t> MCU :</a:t>
              </a:r>
            </a:p>
            <a:p>
              <a:r>
                <a:rPr lang="en-US" altLang="ja-JP" sz="600" dirty="0">
                  <a:solidFill>
                    <a:schemeClr val="tx1"/>
                  </a:solidFill>
                </a:rPr>
                <a:t>  Seeeduino</a:t>
              </a:r>
            </a:p>
            <a:p>
              <a:r>
                <a:rPr kumimoji="1" lang="en-US" altLang="ja-JP" sz="600" dirty="0">
                  <a:solidFill>
                    <a:schemeClr val="tx1"/>
                  </a:solidFill>
                </a:rPr>
                <a:t>  Xiao</a:t>
              </a:r>
            </a:p>
          </p:txBody>
        </p:sp>
        <p:pic>
          <p:nvPicPr>
            <p:cNvPr id="1212" name="Picture 20">
              <a:extLst>
                <a:ext uri="{FF2B5EF4-FFF2-40B4-BE49-F238E27FC236}">
                  <a16:creationId xmlns:a16="http://schemas.microsoft.com/office/drawing/2014/main" id="{8BDFE42C-4025-7E9E-2A36-6E932B87DE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134" t="25766" r="34797" b="19313"/>
            <a:stretch/>
          </p:blipFill>
          <p:spPr bwMode="auto">
            <a:xfrm>
              <a:off x="6329662" y="4457289"/>
              <a:ext cx="158119" cy="239079"/>
            </a:xfrm>
            <a:prstGeom prst="rect">
              <a:avLst/>
            </a:prstGeom>
            <a:noFill/>
            <a:extLst>
              <a:ext uri="{909E8E84-426E-40DD-AFC4-6F175D3DCCD1}">
                <a14:hiddenFill xmlns:a14="http://schemas.microsoft.com/office/drawing/2010/main">
                  <a:solidFill>
                    <a:srgbClr val="FFFFFF"/>
                  </a:solidFill>
                </a14:hiddenFill>
              </a:ext>
            </a:extLst>
          </p:spPr>
        </p:pic>
        <p:pic>
          <p:nvPicPr>
            <p:cNvPr id="1213" name="Picture 10">
              <a:extLst>
                <a:ext uri="{FF2B5EF4-FFF2-40B4-BE49-F238E27FC236}">
                  <a16:creationId xmlns:a16="http://schemas.microsoft.com/office/drawing/2014/main" id="{4B7CF6D9-9D4F-437F-74D8-C92F63F46B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93" t="11225" r="11963" b="8910"/>
            <a:stretch/>
          </p:blipFill>
          <p:spPr bwMode="auto">
            <a:xfrm rot="16200000">
              <a:off x="6211595" y="4736332"/>
              <a:ext cx="279448" cy="354711"/>
            </a:xfrm>
            <a:prstGeom prst="rect">
              <a:avLst/>
            </a:prstGeom>
            <a:noFill/>
            <a:extLst>
              <a:ext uri="{909E8E84-426E-40DD-AFC4-6F175D3DCCD1}">
                <a14:hiddenFill xmlns:a14="http://schemas.microsoft.com/office/drawing/2010/main">
                  <a:solidFill>
                    <a:srgbClr val="FFFFFF"/>
                  </a:solidFill>
                </a14:hiddenFill>
              </a:ext>
            </a:extLst>
          </p:spPr>
        </p:pic>
        <p:sp>
          <p:nvSpPr>
            <p:cNvPr id="1214" name="四角形: 角を丸くする 1213">
              <a:extLst>
                <a:ext uri="{FF2B5EF4-FFF2-40B4-BE49-F238E27FC236}">
                  <a16:creationId xmlns:a16="http://schemas.microsoft.com/office/drawing/2014/main" id="{023A1BBE-9BCF-1CE9-DF64-3EBD00F7B46F}"/>
                </a:ext>
              </a:extLst>
            </p:cNvPr>
            <p:cNvSpPr/>
            <p:nvPr/>
          </p:nvSpPr>
          <p:spPr>
            <a:xfrm>
              <a:off x="5634226" y="5160808"/>
              <a:ext cx="944234" cy="526940"/>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r>
                <a:rPr lang="en-US" altLang="ja-JP" sz="700" b="1" dirty="0">
                  <a:solidFill>
                    <a:schemeClr val="tx1"/>
                  </a:solidFill>
                </a:rPr>
                <a:t>Vision System</a:t>
              </a:r>
            </a:p>
            <a:p>
              <a:endParaRPr kumimoji="1" lang="en-US" altLang="ja-JP" sz="500" dirty="0">
                <a:solidFill>
                  <a:schemeClr val="tx1"/>
                </a:solidFill>
              </a:endParaRPr>
            </a:p>
            <a:p>
              <a:r>
                <a:rPr kumimoji="1" lang="en-US" altLang="ja-JP" sz="600" dirty="0">
                  <a:solidFill>
                    <a:schemeClr val="tx1"/>
                  </a:solidFill>
                </a:rPr>
                <a:t> MCU : </a:t>
              </a:r>
            </a:p>
            <a:p>
              <a:r>
                <a:rPr lang="en-US" altLang="ja-JP" sz="600" dirty="0">
                  <a:solidFill>
                    <a:schemeClr val="tx1"/>
                  </a:solidFill>
                </a:rPr>
                <a:t>  OpenMV H7</a:t>
              </a:r>
              <a:endParaRPr kumimoji="1" lang="en-US" altLang="ja-JP" sz="600" dirty="0">
                <a:solidFill>
                  <a:schemeClr val="tx1"/>
                </a:solidFill>
              </a:endParaRPr>
            </a:p>
            <a:p>
              <a:endParaRPr kumimoji="1" lang="en-US" altLang="ja-JP" sz="500" dirty="0">
                <a:solidFill>
                  <a:schemeClr val="tx1"/>
                </a:solidFill>
              </a:endParaRPr>
            </a:p>
          </p:txBody>
        </p:sp>
        <p:pic>
          <p:nvPicPr>
            <p:cNvPr id="1215" name="Picture 26">
              <a:extLst>
                <a:ext uri="{FF2B5EF4-FFF2-40B4-BE49-F238E27FC236}">
                  <a16:creationId xmlns:a16="http://schemas.microsoft.com/office/drawing/2014/main" id="{A3E48F93-DB27-3B2D-84CB-2010A3F76A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680" t="17445" r="19980" b="10201"/>
            <a:stretch/>
          </p:blipFill>
          <p:spPr bwMode="auto">
            <a:xfrm>
              <a:off x="6267921" y="5304667"/>
              <a:ext cx="282670" cy="351173"/>
            </a:xfrm>
            <a:prstGeom prst="rect">
              <a:avLst/>
            </a:prstGeom>
            <a:noFill/>
            <a:extLst>
              <a:ext uri="{909E8E84-426E-40DD-AFC4-6F175D3DCCD1}">
                <a14:hiddenFill xmlns:a14="http://schemas.microsoft.com/office/drawing/2010/main">
                  <a:solidFill>
                    <a:srgbClr val="FFFFFF"/>
                  </a:solidFill>
                </a14:hiddenFill>
              </a:ext>
            </a:extLst>
          </p:spPr>
        </p:pic>
        <p:sp>
          <p:nvSpPr>
            <p:cNvPr id="1216" name="四角形: 角を丸くする 1215">
              <a:extLst>
                <a:ext uri="{FF2B5EF4-FFF2-40B4-BE49-F238E27FC236}">
                  <a16:creationId xmlns:a16="http://schemas.microsoft.com/office/drawing/2014/main" id="{ED72A75C-6583-19F5-D570-9F440FD17C30}"/>
                </a:ext>
              </a:extLst>
            </p:cNvPr>
            <p:cNvSpPr/>
            <p:nvPr/>
          </p:nvSpPr>
          <p:spPr>
            <a:xfrm>
              <a:off x="5634226" y="5743828"/>
              <a:ext cx="944234" cy="683424"/>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r>
                <a:rPr lang="en-US" altLang="ja-JP" sz="700" b="1" dirty="0">
                  <a:solidFill>
                    <a:schemeClr val="tx1"/>
                  </a:solidFill>
                </a:rPr>
                <a:t>UI System</a:t>
              </a:r>
            </a:p>
            <a:p>
              <a:endParaRPr kumimoji="1" lang="en-US" altLang="ja-JP" sz="400" dirty="0">
                <a:solidFill>
                  <a:schemeClr val="tx1"/>
                </a:solidFill>
              </a:endParaRPr>
            </a:p>
            <a:p>
              <a:r>
                <a:rPr lang="en-US" altLang="ja-JP" sz="600" dirty="0">
                  <a:solidFill>
                    <a:schemeClr val="tx1"/>
                  </a:solidFill>
                </a:rPr>
                <a:t> Display : </a:t>
              </a:r>
            </a:p>
            <a:p>
              <a:r>
                <a:rPr lang="en-US" altLang="ja-JP" sz="600" dirty="0">
                  <a:solidFill>
                    <a:schemeClr val="tx1"/>
                  </a:solidFill>
                </a:rPr>
                <a:t>  SSD1306</a:t>
              </a:r>
            </a:p>
            <a:p>
              <a:endParaRPr lang="en-US" altLang="ja-JP" sz="600" dirty="0">
                <a:solidFill>
                  <a:schemeClr val="tx1"/>
                </a:solidFill>
              </a:endParaRPr>
            </a:p>
            <a:p>
              <a:r>
                <a:rPr kumimoji="1" lang="en-US" altLang="ja-JP" sz="600" dirty="0">
                  <a:solidFill>
                    <a:schemeClr val="tx1"/>
                  </a:solidFill>
                </a:rPr>
                <a:t> Tactile Switch x 3</a:t>
              </a:r>
            </a:p>
          </p:txBody>
        </p:sp>
        <p:pic>
          <p:nvPicPr>
            <p:cNvPr id="1218" name="Picture 22">
              <a:extLst>
                <a:ext uri="{FF2B5EF4-FFF2-40B4-BE49-F238E27FC236}">
                  <a16:creationId xmlns:a16="http://schemas.microsoft.com/office/drawing/2014/main" id="{9441F58D-2C25-A774-53DB-B6BA92D1172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79" t="25767" r="18158" b="14056"/>
            <a:stretch/>
          </p:blipFill>
          <p:spPr bwMode="auto">
            <a:xfrm>
              <a:off x="6163646" y="5829454"/>
              <a:ext cx="366159" cy="3788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4" name="グループ化 1233">
            <a:extLst>
              <a:ext uri="{FF2B5EF4-FFF2-40B4-BE49-F238E27FC236}">
                <a16:creationId xmlns:a16="http://schemas.microsoft.com/office/drawing/2014/main" id="{226EB84C-E058-6DE2-0CD1-598F66C6298D}"/>
              </a:ext>
            </a:extLst>
          </p:cNvPr>
          <p:cNvGrpSpPr/>
          <p:nvPr/>
        </p:nvGrpSpPr>
        <p:grpSpPr>
          <a:xfrm>
            <a:off x="3926974" y="4215566"/>
            <a:ext cx="1638211" cy="1107814"/>
            <a:chOff x="3993646" y="4197361"/>
            <a:chExt cx="1586764" cy="1107814"/>
          </a:xfrm>
        </p:grpSpPr>
        <p:grpSp>
          <p:nvGrpSpPr>
            <p:cNvPr id="1233" name="グループ化 1232">
              <a:extLst>
                <a:ext uri="{FF2B5EF4-FFF2-40B4-BE49-F238E27FC236}">
                  <a16:creationId xmlns:a16="http://schemas.microsoft.com/office/drawing/2014/main" id="{45A32E96-4BE1-3621-20D4-AC2D1B117069}"/>
                </a:ext>
              </a:extLst>
            </p:cNvPr>
            <p:cNvGrpSpPr/>
            <p:nvPr/>
          </p:nvGrpSpPr>
          <p:grpSpPr>
            <a:xfrm>
              <a:off x="3993646" y="4197361"/>
              <a:ext cx="1586764" cy="1107814"/>
              <a:chOff x="3993646" y="4197361"/>
              <a:chExt cx="1586764" cy="1107814"/>
            </a:xfrm>
          </p:grpSpPr>
          <p:sp>
            <p:nvSpPr>
              <p:cNvPr id="1181" name="四角形: 角を丸くする 1180">
                <a:extLst>
                  <a:ext uri="{FF2B5EF4-FFF2-40B4-BE49-F238E27FC236}">
                    <a16:creationId xmlns:a16="http://schemas.microsoft.com/office/drawing/2014/main" id="{C2FAA1FE-A97C-4B87-A284-2851BA2402F6}"/>
                  </a:ext>
                </a:extLst>
              </p:cNvPr>
              <p:cNvSpPr/>
              <p:nvPr/>
            </p:nvSpPr>
            <p:spPr>
              <a:xfrm>
                <a:off x="4044765" y="4207212"/>
                <a:ext cx="1517843" cy="1097963"/>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sp>
            <p:nvSpPr>
              <p:cNvPr id="1182" name="テキスト ボックス 1181">
                <a:extLst>
                  <a:ext uri="{FF2B5EF4-FFF2-40B4-BE49-F238E27FC236}">
                    <a16:creationId xmlns:a16="http://schemas.microsoft.com/office/drawing/2014/main" id="{59D17370-8243-DEE6-F3CD-1624438B0FF0}"/>
                  </a:ext>
                </a:extLst>
              </p:cNvPr>
              <p:cNvSpPr txBox="1"/>
              <p:nvPr/>
            </p:nvSpPr>
            <p:spPr>
              <a:xfrm>
                <a:off x="3993646" y="4197361"/>
                <a:ext cx="1237865" cy="230832"/>
              </a:xfrm>
              <a:prstGeom prst="rect">
                <a:avLst/>
              </a:prstGeom>
              <a:noFill/>
            </p:spPr>
            <p:txBody>
              <a:bodyPr wrap="square" rtlCol="0">
                <a:spAutoFit/>
              </a:bodyPr>
              <a:lstStyle/>
              <a:p>
                <a:r>
                  <a:rPr lang="ja-JP" altLang="en-US" sz="900" b="1" dirty="0"/>
                  <a:t>制御基板 </a:t>
                </a:r>
                <a:r>
                  <a:rPr lang="en-US" altLang="ja-JP" sz="700" b="1" dirty="0"/>
                  <a:t>Control Board</a:t>
                </a:r>
                <a:endParaRPr kumimoji="1" lang="ja-JP" altLang="en-US" sz="1000" b="1" dirty="0"/>
              </a:p>
            </p:txBody>
          </p:sp>
          <p:sp>
            <p:nvSpPr>
              <p:cNvPr id="1183" name="正方形/長方形 1182">
                <a:extLst>
                  <a:ext uri="{FF2B5EF4-FFF2-40B4-BE49-F238E27FC236}">
                    <a16:creationId xmlns:a16="http://schemas.microsoft.com/office/drawing/2014/main" id="{3E363CC0-9263-8A15-EDE0-2E97328D0467}"/>
                  </a:ext>
                </a:extLst>
              </p:cNvPr>
              <p:cNvSpPr/>
              <p:nvPr/>
            </p:nvSpPr>
            <p:spPr>
              <a:xfrm>
                <a:off x="4255790" y="4667832"/>
                <a:ext cx="419340" cy="11448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500" dirty="0"/>
                  <a:t>UART</a:t>
                </a:r>
                <a:endParaRPr kumimoji="1" lang="ja-JP" altLang="en-US" sz="500" dirty="0"/>
              </a:p>
            </p:txBody>
          </p:sp>
          <p:sp>
            <p:nvSpPr>
              <p:cNvPr id="1185" name="正方形/長方形 1184">
                <a:extLst>
                  <a:ext uri="{FF2B5EF4-FFF2-40B4-BE49-F238E27FC236}">
                    <a16:creationId xmlns:a16="http://schemas.microsoft.com/office/drawing/2014/main" id="{461437DE-8A6B-0E40-B924-023DC0D6C989}"/>
                  </a:ext>
                </a:extLst>
              </p:cNvPr>
              <p:cNvSpPr/>
              <p:nvPr/>
            </p:nvSpPr>
            <p:spPr>
              <a:xfrm>
                <a:off x="4649259" y="4954231"/>
                <a:ext cx="419340" cy="11448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500" dirty="0"/>
                  <a:t>I²C</a:t>
                </a:r>
                <a:endParaRPr kumimoji="1" lang="ja-JP" altLang="en-US" sz="500" dirty="0"/>
              </a:p>
            </p:txBody>
          </p:sp>
          <p:grpSp>
            <p:nvGrpSpPr>
              <p:cNvPr id="1186" name="グループ化 1185">
                <a:extLst>
                  <a:ext uri="{FF2B5EF4-FFF2-40B4-BE49-F238E27FC236}">
                    <a16:creationId xmlns:a16="http://schemas.microsoft.com/office/drawing/2014/main" id="{9116A78B-91C8-C453-31A6-67F7F200B76B}"/>
                  </a:ext>
                </a:extLst>
              </p:cNvPr>
              <p:cNvGrpSpPr/>
              <p:nvPr/>
            </p:nvGrpSpPr>
            <p:grpSpPr>
              <a:xfrm>
                <a:off x="4868537" y="4759006"/>
                <a:ext cx="711873" cy="507375"/>
                <a:chOff x="4894031" y="1889850"/>
                <a:chExt cx="711873" cy="507375"/>
              </a:xfrm>
            </p:grpSpPr>
            <p:sp>
              <p:nvSpPr>
                <p:cNvPr id="1199" name="四角形: 角を丸くする 1198">
                  <a:extLst>
                    <a:ext uri="{FF2B5EF4-FFF2-40B4-BE49-F238E27FC236}">
                      <a16:creationId xmlns:a16="http://schemas.microsoft.com/office/drawing/2014/main" id="{4D9730F7-6E52-D69D-EAF1-E5FA4775830F}"/>
                    </a:ext>
                  </a:extLst>
                </p:cNvPr>
                <p:cNvSpPr/>
                <p:nvPr/>
              </p:nvSpPr>
              <p:spPr>
                <a:xfrm>
                  <a:off x="4979180" y="1899431"/>
                  <a:ext cx="524655" cy="497794"/>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sp>
              <p:nvSpPr>
                <p:cNvPr id="1200" name="テキスト ボックス 1199">
                  <a:extLst>
                    <a:ext uri="{FF2B5EF4-FFF2-40B4-BE49-F238E27FC236}">
                      <a16:creationId xmlns:a16="http://schemas.microsoft.com/office/drawing/2014/main" id="{AC9A7558-43B4-E362-020A-342909ABB758}"/>
                    </a:ext>
                  </a:extLst>
                </p:cNvPr>
                <p:cNvSpPr txBox="1"/>
                <p:nvPr/>
              </p:nvSpPr>
              <p:spPr>
                <a:xfrm>
                  <a:off x="4894031" y="1889850"/>
                  <a:ext cx="711873" cy="276999"/>
                </a:xfrm>
                <a:prstGeom prst="rect">
                  <a:avLst/>
                </a:prstGeom>
                <a:noFill/>
              </p:spPr>
              <p:txBody>
                <a:bodyPr wrap="square" rtlCol="0">
                  <a:spAutoFit/>
                </a:bodyPr>
                <a:lstStyle/>
                <a:p>
                  <a:pPr algn="ctr"/>
                  <a:r>
                    <a:rPr lang="ja-JP" altLang="en-US" sz="600" dirty="0"/>
                    <a:t>ジャイロ</a:t>
                  </a:r>
                  <a:endParaRPr lang="en-US" altLang="ja-JP" sz="500" dirty="0"/>
                </a:p>
                <a:p>
                  <a:pPr algn="ctr"/>
                  <a:r>
                    <a:rPr lang="en-US" altLang="ja-JP" sz="600" dirty="0"/>
                    <a:t>L3GD20H</a:t>
                  </a:r>
                </a:p>
              </p:txBody>
            </p:sp>
            <p:pic>
              <p:nvPicPr>
                <p:cNvPr id="1201" name="Picture 14">
                  <a:extLst>
                    <a:ext uri="{FF2B5EF4-FFF2-40B4-BE49-F238E27FC236}">
                      <a16:creationId xmlns:a16="http://schemas.microsoft.com/office/drawing/2014/main" id="{97D3A879-FDDA-788A-5C7C-34F29FB901B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0103" t="28131" r="19672" b="24794"/>
                <a:stretch/>
              </p:blipFill>
              <p:spPr bwMode="auto">
                <a:xfrm>
                  <a:off x="5128027" y="2120163"/>
                  <a:ext cx="254390" cy="2499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9" name="グループ化 1188">
                <a:extLst>
                  <a:ext uri="{FF2B5EF4-FFF2-40B4-BE49-F238E27FC236}">
                    <a16:creationId xmlns:a16="http://schemas.microsoft.com/office/drawing/2014/main" id="{579E729B-9D98-124D-B866-84786498048A}"/>
                  </a:ext>
                </a:extLst>
              </p:cNvPr>
              <p:cNvGrpSpPr/>
              <p:nvPr/>
            </p:nvGrpSpPr>
            <p:grpSpPr>
              <a:xfrm>
                <a:off x="4127469" y="4385274"/>
                <a:ext cx="1342200" cy="307777"/>
                <a:chOff x="4131533" y="1518499"/>
                <a:chExt cx="1342200" cy="307777"/>
              </a:xfrm>
            </p:grpSpPr>
            <p:sp>
              <p:nvSpPr>
                <p:cNvPr id="1190" name="四角形: 角を丸くする 1189">
                  <a:extLst>
                    <a:ext uri="{FF2B5EF4-FFF2-40B4-BE49-F238E27FC236}">
                      <a16:creationId xmlns:a16="http://schemas.microsoft.com/office/drawing/2014/main" id="{A673F842-5D0D-EB60-982A-DC5BD1FBEDE7}"/>
                    </a:ext>
                  </a:extLst>
                </p:cNvPr>
                <p:cNvSpPr/>
                <p:nvPr/>
              </p:nvSpPr>
              <p:spPr>
                <a:xfrm>
                  <a:off x="4131533" y="1533417"/>
                  <a:ext cx="1342200" cy="262553"/>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sp>
              <p:nvSpPr>
                <p:cNvPr id="1191" name="テキスト ボックス 1190">
                  <a:extLst>
                    <a:ext uri="{FF2B5EF4-FFF2-40B4-BE49-F238E27FC236}">
                      <a16:creationId xmlns:a16="http://schemas.microsoft.com/office/drawing/2014/main" id="{6FEE1ABF-F0FD-6373-29BD-440C3222E28D}"/>
                    </a:ext>
                  </a:extLst>
                </p:cNvPr>
                <p:cNvSpPr txBox="1"/>
                <p:nvPr/>
              </p:nvSpPr>
              <p:spPr>
                <a:xfrm>
                  <a:off x="4135598" y="1518499"/>
                  <a:ext cx="928262" cy="307777"/>
                </a:xfrm>
                <a:prstGeom prst="rect">
                  <a:avLst/>
                </a:prstGeom>
                <a:noFill/>
              </p:spPr>
              <p:txBody>
                <a:bodyPr wrap="square" rtlCol="0">
                  <a:spAutoFit/>
                </a:bodyPr>
                <a:lstStyle/>
                <a:p>
                  <a:pPr algn="ctr"/>
                  <a:r>
                    <a:rPr kumimoji="1" lang="ja-JP" altLang="en-US" sz="800" dirty="0"/>
                    <a:t>メインマイコン</a:t>
                  </a:r>
                  <a:endParaRPr kumimoji="1" lang="en-US" altLang="ja-JP" sz="800" dirty="0"/>
                </a:p>
                <a:p>
                  <a:pPr algn="ctr"/>
                  <a:r>
                    <a:rPr lang="en-US" altLang="ja-JP" sz="600" dirty="0"/>
                    <a:t>Teensy 4.0</a:t>
                  </a:r>
                  <a:endParaRPr kumimoji="1" lang="ja-JP" altLang="en-US" sz="700" dirty="0"/>
                </a:p>
              </p:txBody>
            </p:sp>
            <p:pic>
              <p:nvPicPr>
                <p:cNvPr id="1192" name="Picture 8">
                  <a:extLst>
                    <a:ext uri="{FF2B5EF4-FFF2-40B4-BE49-F238E27FC236}">
                      <a16:creationId xmlns:a16="http://schemas.microsoft.com/office/drawing/2014/main" id="{15FD7839-5051-DA2C-0092-6F20969C0B9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5635" t="6417" r="17476" b="6815"/>
                <a:stretch/>
              </p:blipFill>
              <p:spPr bwMode="auto">
                <a:xfrm rot="16200000">
                  <a:off x="5113782" y="1488950"/>
                  <a:ext cx="219874" cy="3514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4" name="グループ化 1183">
                <a:extLst>
                  <a:ext uri="{FF2B5EF4-FFF2-40B4-BE49-F238E27FC236}">
                    <a16:creationId xmlns:a16="http://schemas.microsoft.com/office/drawing/2014/main" id="{B5816BE7-0B33-F2CA-45F2-80AADCE7881E}"/>
                  </a:ext>
                </a:extLst>
              </p:cNvPr>
              <p:cNvGrpSpPr/>
              <p:nvPr/>
            </p:nvGrpSpPr>
            <p:grpSpPr>
              <a:xfrm>
                <a:off x="4069694" y="4762964"/>
                <a:ext cx="741824" cy="504111"/>
                <a:chOff x="4080901" y="1896189"/>
                <a:chExt cx="741824" cy="504111"/>
              </a:xfrm>
            </p:grpSpPr>
            <p:sp>
              <p:nvSpPr>
                <p:cNvPr id="1202" name="四角形: 角を丸くする 1201">
                  <a:extLst>
                    <a:ext uri="{FF2B5EF4-FFF2-40B4-BE49-F238E27FC236}">
                      <a16:creationId xmlns:a16="http://schemas.microsoft.com/office/drawing/2014/main" id="{90B788FB-4130-4B42-CD5F-0562617E343B}"/>
                    </a:ext>
                  </a:extLst>
                </p:cNvPr>
                <p:cNvSpPr/>
                <p:nvPr/>
              </p:nvSpPr>
              <p:spPr>
                <a:xfrm>
                  <a:off x="4132988" y="1902506"/>
                  <a:ext cx="659191" cy="497794"/>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sp>
              <p:nvSpPr>
                <p:cNvPr id="1203" name="テキスト ボックス 1202">
                  <a:extLst>
                    <a:ext uri="{FF2B5EF4-FFF2-40B4-BE49-F238E27FC236}">
                      <a16:creationId xmlns:a16="http://schemas.microsoft.com/office/drawing/2014/main" id="{84603742-669A-F2EC-6BBA-FD76713BD0F1}"/>
                    </a:ext>
                  </a:extLst>
                </p:cNvPr>
                <p:cNvSpPr txBox="1"/>
                <p:nvPr/>
              </p:nvSpPr>
              <p:spPr>
                <a:xfrm>
                  <a:off x="4080901" y="1896189"/>
                  <a:ext cx="741824" cy="276999"/>
                </a:xfrm>
                <a:prstGeom prst="rect">
                  <a:avLst/>
                </a:prstGeom>
                <a:noFill/>
              </p:spPr>
              <p:txBody>
                <a:bodyPr wrap="square" rtlCol="0">
                  <a:spAutoFit/>
                </a:bodyPr>
                <a:lstStyle/>
                <a:p>
                  <a:pPr algn="ctr"/>
                  <a:r>
                    <a:rPr lang="ja-JP" altLang="en-US" sz="600" dirty="0"/>
                    <a:t>ジャイロ処理</a:t>
                  </a:r>
                  <a:endParaRPr lang="en-US" altLang="ja-JP" sz="600" dirty="0"/>
                </a:p>
                <a:p>
                  <a:pPr algn="ctr"/>
                  <a:r>
                    <a:rPr lang="en-US" altLang="ja-JP" sz="600" dirty="0"/>
                    <a:t>Seeeduino Xiao</a:t>
                  </a:r>
                  <a:endParaRPr lang="en-US" altLang="ja-JP" sz="700" dirty="0"/>
                </a:p>
              </p:txBody>
            </p:sp>
          </p:grpSp>
        </p:grpSp>
        <p:pic>
          <p:nvPicPr>
            <p:cNvPr id="1206" name="Picture 10">
              <a:extLst>
                <a:ext uri="{FF2B5EF4-FFF2-40B4-BE49-F238E27FC236}">
                  <a16:creationId xmlns:a16="http://schemas.microsoft.com/office/drawing/2014/main" id="{CD7543F5-A2DD-D4C8-D3BF-E8E63B2EAD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93" t="11225" r="11963" b="8910"/>
            <a:stretch/>
          </p:blipFill>
          <p:spPr bwMode="auto">
            <a:xfrm rot="16200000">
              <a:off x="4337491" y="4969233"/>
              <a:ext cx="237945" cy="302030"/>
            </a:xfrm>
            <a:prstGeom prst="rect">
              <a:avLst/>
            </a:prstGeom>
            <a:noFill/>
            <a:extLst>
              <a:ext uri="{909E8E84-426E-40DD-AFC4-6F175D3DCCD1}">
                <a14:hiddenFill xmlns:a14="http://schemas.microsoft.com/office/drawing/2010/main">
                  <a:solidFill>
                    <a:srgbClr val="FFFFFF"/>
                  </a:solidFill>
                </a14:hiddenFill>
              </a:ext>
            </a:extLst>
          </p:spPr>
        </p:pic>
      </p:grpSp>
      <p:sp>
        <p:nvSpPr>
          <p:cNvPr id="1237" name="正方形/長方形 1236">
            <a:extLst>
              <a:ext uri="{FF2B5EF4-FFF2-40B4-BE49-F238E27FC236}">
                <a16:creationId xmlns:a16="http://schemas.microsoft.com/office/drawing/2014/main" id="{B0BE4810-D08F-3010-61E8-85CDA3E0E955}"/>
              </a:ext>
            </a:extLst>
          </p:cNvPr>
          <p:cNvSpPr/>
          <p:nvPr/>
        </p:nvSpPr>
        <p:spPr>
          <a:xfrm rot="2673606">
            <a:off x="3536421" y="5252904"/>
            <a:ext cx="414811" cy="106597"/>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00" dirty="0"/>
              <a:t>11.1V</a:t>
            </a:r>
            <a:endParaRPr kumimoji="1" lang="ja-JP" altLang="en-US" sz="600" dirty="0"/>
          </a:p>
        </p:txBody>
      </p:sp>
      <p:sp>
        <p:nvSpPr>
          <p:cNvPr id="1239" name="四角形: 角を丸くする 1238">
            <a:extLst>
              <a:ext uri="{FF2B5EF4-FFF2-40B4-BE49-F238E27FC236}">
                <a16:creationId xmlns:a16="http://schemas.microsoft.com/office/drawing/2014/main" id="{6945F783-8DB0-151B-D2C5-6D21BDE8D5C3}"/>
              </a:ext>
            </a:extLst>
          </p:cNvPr>
          <p:cNvSpPr/>
          <p:nvPr/>
        </p:nvSpPr>
        <p:spPr>
          <a:xfrm>
            <a:off x="3830430" y="5380486"/>
            <a:ext cx="1718497" cy="1139221"/>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grpSp>
        <p:nvGrpSpPr>
          <p:cNvPr id="1151" name="グループ化 1150">
            <a:extLst>
              <a:ext uri="{FF2B5EF4-FFF2-40B4-BE49-F238E27FC236}">
                <a16:creationId xmlns:a16="http://schemas.microsoft.com/office/drawing/2014/main" id="{185056FB-53B2-FFDA-93F9-B5B842E68E2C}"/>
              </a:ext>
            </a:extLst>
          </p:cNvPr>
          <p:cNvGrpSpPr/>
          <p:nvPr/>
        </p:nvGrpSpPr>
        <p:grpSpPr>
          <a:xfrm>
            <a:off x="2626762" y="4866578"/>
            <a:ext cx="1030837" cy="326204"/>
            <a:chOff x="2693437" y="1890760"/>
            <a:chExt cx="1030837" cy="326204"/>
          </a:xfrm>
        </p:grpSpPr>
        <p:sp>
          <p:nvSpPr>
            <p:cNvPr id="1152" name="四角形: 角を丸くする 1151">
              <a:extLst>
                <a:ext uri="{FF2B5EF4-FFF2-40B4-BE49-F238E27FC236}">
                  <a16:creationId xmlns:a16="http://schemas.microsoft.com/office/drawing/2014/main" id="{45560D11-C1B1-5C3D-E0F4-D73C469B524C}"/>
                </a:ext>
              </a:extLst>
            </p:cNvPr>
            <p:cNvSpPr/>
            <p:nvPr/>
          </p:nvSpPr>
          <p:spPr>
            <a:xfrm>
              <a:off x="2693437" y="1890760"/>
              <a:ext cx="1030837" cy="326204"/>
            </a:xfrm>
            <a:prstGeom prst="roundRect">
              <a:avLst>
                <a:gd name="adj" fmla="val 16335"/>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ja-JP" altLang="en-US" sz="900" b="1" dirty="0">
                  <a:solidFill>
                    <a:schemeClr val="tx1"/>
                  </a:solidFill>
                </a:rPr>
                <a:t>電源</a:t>
              </a:r>
              <a:r>
                <a:rPr kumimoji="1" lang="ja-JP" altLang="en-US" sz="900" b="1" dirty="0">
                  <a:solidFill>
                    <a:schemeClr val="tx1"/>
                  </a:solidFill>
                </a:rPr>
                <a:t>基板</a:t>
              </a:r>
              <a:endParaRPr kumimoji="1" lang="en-US" altLang="ja-JP" sz="1100" b="1" dirty="0">
                <a:solidFill>
                  <a:schemeClr val="tx1"/>
                </a:solidFill>
              </a:endParaRPr>
            </a:p>
            <a:p>
              <a:r>
                <a:rPr kumimoji="1" lang="en-US" altLang="ja-JP" sz="600" b="1" dirty="0">
                  <a:solidFill>
                    <a:schemeClr val="tx1"/>
                  </a:solidFill>
                </a:rPr>
                <a:t>Power Supply Unit</a:t>
              </a:r>
            </a:p>
          </p:txBody>
        </p:sp>
        <p:pic>
          <p:nvPicPr>
            <p:cNvPr id="1153" name="Picture 4" descr="電気ヒューズラインアイコン、アウトラインベクトルサイン、白に分離された線形スタイルのピクトグラム。○シンボル、ロゴイラスト。編集可能なストロークの イラスト素材・ベクター Image 95252243">
              <a:extLst>
                <a:ext uri="{FF2B5EF4-FFF2-40B4-BE49-F238E27FC236}">
                  <a16:creationId xmlns:a16="http://schemas.microsoft.com/office/drawing/2014/main" id="{6FDF3C8F-EF7C-990F-63F1-9E8B6314A64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141" t="25074" r="38993" b="25369"/>
            <a:stretch/>
          </p:blipFill>
          <p:spPr bwMode="auto">
            <a:xfrm flipH="1">
              <a:off x="3515179" y="1906214"/>
              <a:ext cx="130300" cy="295295"/>
            </a:xfrm>
            <a:prstGeom prst="rect">
              <a:avLst/>
            </a:prstGeom>
            <a:noFill/>
            <a:extLst>
              <a:ext uri="{909E8E84-426E-40DD-AFC4-6F175D3DCCD1}">
                <a14:hiddenFill xmlns:a14="http://schemas.microsoft.com/office/drawing/2010/main">
                  <a:solidFill>
                    <a:srgbClr val="FFFFFF"/>
                  </a:solidFill>
                </a14:hiddenFill>
              </a:ext>
            </a:extLst>
          </p:spPr>
        </p:pic>
      </p:grpSp>
      <p:sp>
        <p:nvSpPr>
          <p:cNvPr id="1240" name="テキスト ボックス 1239">
            <a:extLst>
              <a:ext uri="{FF2B5EF4-FFF2-40B4-BE49-F238E27FC236}">
                <a16:creationId xmlns:a16="http://schemas.microsoft.com/office/drawing/2014/main" id="{FECE1AB5-3950-E8B5-8C5E-6A30065328E6}"/>
              </a:ext>
            </a:extLst>
          </p:cNvPr>
          <p:cNvSpPr txBox="1"/>
          <p:nvPr/>
        </p:nvSpPr>
        <p:spPr>
          <a:xfrm>
            <a:off x="3788161" y="5378069"/>
            <a:ext cx="1608215" cy="215444"/>
          </a:xfrm>
          <a:prstGeom prst="rect">
            <a:avLst/>
          </a:prstGeom>
          <a:noFill/>
        </p:spPr>
        <p:txBody>
          <a:bodyPr wrap="square" rtlCol="0">
            <a:spAutoFit/>
          </a:bodyPr>
          <a:lstStyle/>
          <a:p>
            <a:r>
              <a:rPr lang="en-US" altLang="ja-JP" sz="800" b="1" dirty="0"/>
              <a:t>Kicker / Dribbler System</a:t>
            </a:r>
            <a:endParaRPr kumimoji="1" lang="ja-JP" altLang="en-US" sz="600" b="1" dirty="0"/>
          </a:p>
        </p:txBody>
      </p:sp>
      <p:grpSp>
        <p:nvGrpSpPr>
          <p:cNvPr id="1242" name="グループ化 1241">
            <a:extLst>
              <a:ext uri="{FF2B5EF4-FFF2-40B4-BE49-F238E27FC236}">
                <a16:creationId xmlns:a16="http://schemas.microsoft.com/office/drawing/2014/main" id="{B5C8EC21-BFBB-7B85-4AE4-6652E708F91B}"/>
              </a:ext>
            </a:extLst>
          </p:cNvPr>
          <p:cNvGrpSpPr/>
          <p:nvPr/>
        </p:nvGrpSpPr>
        <p:grpSpPr>
          <a:xfrm>
            <a:off x="3926971" y="1512757"/>
            <a:ext cx="2124470" cy="1107814"/>
            <a:chOff x="3993646" y="1446453"/>
            <a:chExt cx="2124470" cy="1107814"/>
          </a:xfrm>
        </p:grpSpPr>
        <p:grpSp>
          <p:nvGrpSpPr>
            <p:cNvPr id="1031" name="グループ化 1030">
              <a:extLst>
                <a:ext uri="{FF2B5EF4-FFF2-40B4-BE49-F238E27FC236}">
                  <a16:creationId xmlns:a16="http://schemas.microsoft.com/office/drawing/2014/main" id="{A35940C6-215E-ED08-9F0F-C2C34D87265B}"/>
                </a:ext>
              </a:extLst>
            </p:cNvPr>
            <p:cNvGrpSpPr/>
            <p:nvPr/>
          </p:nvGrpSpPr>
          <p:grpSpPr>
            <a:xfrm>
              <a:off x="3993646" y="1446453"/>
              <a:ext cx="2124470" cy="1107814"/>
              <a:chOff x="3997710" y="1330586"/>
              <a:chExt cx="2124470" cy="1107814"/>
            </a:xfrm>
          </p:grpSpPr>
          <p:sp>
            <p:nvSpPr>
              <p:cNvPr id="19" name="四角形: 角を丸くする 18">
                <a:extLst>
                  <a:ext uri="{FF2B5EF4-FFF2-40B4-BE49-F238E27FC236}">
                    <a16:creationId xmlns:a16="http://schemas.microsoft.com/office/drawing/2014/main" id="{206BADDD-479A-A29A-18EC-33A683973681}"/>
                  </a:ext>
                </a:extLst>
              </p:cNvPr>
              <p:cNvSpPr/>
              <p:nvPr/>
            </p:nvSpPr>
            <p:spPr>
              <a:xfrm>
                <a:off x="4048829" y="1340437"/>
                <a:ext cx="2056524" cy="1097963"/>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sp>
            <p:nvSpPr>
              <p:cNvPr id="39" name="テキスト ボックス 38">
                <a:extLst>
                  <a:ext uri="{FF2B5EF4-FFF2-40B4-BE49-F238E27FC236}">
                    <a16:creationId xmlns:a16="http://schemas.microsoft.com/office/drawing/2014/main" id="{23447F5E-FEDB-A294-B7E9-1E80A6B16B72}"/>
                  </a:ext>
                </a:extLst>
              </p:cNvPr>
              <p:cNvSpPr txBox="1"/>
              <p:nvPr/>
            </p:nvSpPr>
            <p:spPr>
              <a:xfrm>
                <a:off x="3997710" y="1330586"/>
                <a:ext cx="1237865" cy="338554"/>
              </a:xfrm>
              <a:prstGeom prst="rect">
                <a:avLst/>
              </a:prstGeom>
              <a:noFill/>
            </p:spPr>
            <p:txBody>
              <a:bodyPr wrap="square" rtlCol="0">
                <a:spAutoFit/>
              </a:bodyPr>
              <a:lstStyle/>
              <a:p>
                <a:r>
                  <a:rPr lang="ja-JP" altLang="en-US" sz="900" b="1" dirty="0"/>
                  <a:t>制御基板 </a:t>
                </a:r>
                <a:r>
                  <a:rPr lang="en-US" altLang="ja-JP" sz="700" b="1" dirty="0"/>
                  <a:t>Control Board</a:t>
                </a:r>
                <a:endParaRPr kumimoji="1" lang="ja-JP" altLang="en-US" sz="1000" b="1" dirty="0"/>
              </a:p>
            </p:txBody>
          </p:sp>
          <p:sp>
            <p:nvSpPr>
              <p:cNvPr id="41" name="正方形/長方形 40">
                <a:extLst>
                  <a:ext uri="{FF2B5EF4-FFF2-40B4-BE49-F238E27FC236}">
                    <a16:creationId xmlns:a16="http://schemas.microsoft.com/office/drawing/2014/main" id="{26F31EDF-1D78-2F92-132B-7AA4072CE51E}"/>
                  </a:ext>
                </a:extLst>
              </p:cNvPr>
              <p:cNvSpPr/>
              <p:nvPr/>
            </p:nvSpPr>
            <p:spPr>
              <a:xfrm>
                <a:off x="4173598" y="1801057"/>
                <a:ext cx="419340" cy="11448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500" dirty="0"/>
                  <a:t>UART</a:t>
                </a:r>
                <a:endParaRPr kumimoji="1" lang="ja-JP" altLang="en-US" sz="500" dirty="0"/>
              </a:p>
            </p:txBody>
          </p:sp>
          <p:grpSp>
            <p:nvGrpSpPr>
              <p:cNvPr id="49" name="グループ化 48">
                <a:extLst>
                  <a:ext uri="{FF2B5EF4-FFF2-40B4-BE49-F238E27FC236}">
                    <a16:creationId xmlns:a16="http://schemas.microsoft.com/office/drawing/2014/main" id="{717F4A54-067B-9113-1538-AAFDB83C1D9C}"/>
                  </a:ext>
                </a:extLst>
              </p:cNvPr>
              <p:cNvGrpSpPr/>
              <p:nvPr/>
            </p:nvGrpSpPr>
            <p:grpSpPr>
              <a:xfrm>
                <a:off x="4038580" y="1896189"/>
                <a:ext cx="662124" cy="504111"/>
                <a:chOff x="4045723" y="1896189"/>
                <a:chExt cx="662124" cy="504111"/>
              </a:xfrm>
            </p:grpSpPr>
            <p:sp>
              <p:nvSpPr>
                <p:cNvPr id="40" name="四角形: 角を丸くする 39">
                  <a:extLst>
                    <a:ext uri="{FF2B5EF4-FFF2-40B4-BE49-F238E27FC236}">
                      <a16:creationId xmlns:a16="http://schemas.microsoft.com/office/drawing/2014/main" id="{6F1EF6C6-0BBA-6867-8FC7-93115FF79E15}"/>
                    </a:ext>
                  </a:extLst>
                </p:cNvPr>
                <p:cNvSpPr/>
                <p:nvPr/>
              </p:nvSpPr>
              <p:spPr>
                <a:xfrm>
                  <a:off x="4097809" y="1902506"/>
                  <a:ext cx="564156" cy="497794"/>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sp>
              <p:nvSpPr>
                <p:cNvPr id="42" name="テキスト ボックス 41">
                  <a:extLst>
                    <a:ext uri="{FF2B5EF4-FFF2-40B4-BE49-F238E27FC236}">
                      <a16:creationId xmlns:a16="http://schemas.microsoft.com/office/drawing/2014/main" id="{6697B4EC-226F-A032-D795-C381626051FE}"/>
                    </a:ext>
                  </a:extLst>
                </p:cNvPr>
                <p:cNvSpPr txBox="1"/>
                <p:nvPr/>
              </p:nvSpPr>
              <p:spPr>
                <a:xfrm>
                  <a:off x="4045723" y="1896189"/>
                  <a:ext cx="662124" cy="276999"/>
                </a:xfrm>
                <a:prstGeom prst="rect">
                  <a:avLst/>
                </a:prstGeom>
                <a:noFill/>
              </p:spPr>
              <p:txBody>
                <a:bodyPr wrap="square" rtlCol="0">
                  <a:spAutoFit/>
                </a:bodyPr>
                <a:lstStyle/>
                <a:p>
                  <a:pPr algn="ctr"/>
                  <a:r>
                    <a:rPr lang="ja-JP" altLang="en-US" sz="600" dirty="0"/>
                    <a:t>ジャイロ </a:t>
                  </a:r>
                  <a:r>
                    <a:rPr lang="en-US" altLang="ja-JP" sz="600" dirty="0"/>
                    <a:t>/ UI</a:t>
                  </a:r>
                </a:p>
                <a:p>
                  <a:pPr algn="ctr"/>
                  <a:r>
                    <a:rPr lang="en-US" altLang="ja-JP" sz="600" dirty="0"/>
                    <a:t>M5StickC</a:t>
                  </a:r>
                </a:p>
              </p:txBody>
            </p:sp>
            <p:pic>
              <p:nvPicPr>
                <p:cNvPr id="1036" name="Picture 12">
                  <a:extLst>
                    <a:ext uri="{FF2B5EF4-FFF2-40B4-BE49-F238E27FC236}">
                      <a16:creationId xmlns:a16="http://schemas.microsoft.com/office/drawing/2014/main" id="{AF8B4C75-23F8-A4CB-F2B9-EDEB22F5AD1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0089" t="6148" r="19660" b="2537"/>
                <a:stretch/>
              </p:blipFill>
              <p:spPr bwMode="auto">
                <a:xfrm rot="16200000">
                  <a:off x="4286499" y="2038031"/>
                  <a:ext cx="220179" cy="41934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正方形/長方形 44">
                <a:extLst>
                  <a:ext uri="{FF2B5EF4-FFF2-40B4-BE49-F238E27FC236}">
                    <a16:creationId xmlns:a16="http://schemas.microsoft.com/office/drawing/2014/main" id="{6E4341BF-BA79-E685-FD8A-6A1DE2B77E6B}"/>
                  </a:ext>
                </a:extLst>
              </p:cNvPr>
              <p:cNvSpPr/>
              <p:nvPr/>
            </p:nvSpPr>
            <p:spPr>
              <a:xfrm>
                <a:off x="4826528" y="1801057"/>
                <a:ext cx="419340" cy="11448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500" dirty="0"/>
                  <a:t>I²C</a:t>
                </a:r>
                <a:endParaRPr kumimoji="1" lang="ja-JP" altLang="en-US" sz="500" dirty="0"/>
              </a:p>
            </p:txBody>
          </p:sp>
          <p:grpSp>
            <p:nvGrpSpPr>
              <p:cNvPr id="50" name="グループ化 49">
                <a:extLst>
                  <a:ext uri="{FF2B5EF4-FFF2-40B4-BE49-F238E27FC236}">
                    <a16:creationId xmlns:a16="http://schemas.microsoft.com/office/drawing/2014/main" id="{E2FCB55D-A8C1-4822-C6B4-727B5C4956F0}"/>
                  </a:ext>
                </a:extLst>
              </p:cNvPr>
              <p:cNvGrpSpPr/>
              <p:nvPr/>
            </p:nvGrpSpPr>
            <p:grpSpPr>
              <a:xfrm>
                <a:off x="4656694" y="1893399"/>
                <a:ext cx="711873" cy="506207"/>
                <a:chOff x="4678124" y="1891018"/>
                <a:chExt cx="711873" cy="506207"/>
              </a:xfrm>
            </p:grpSpPr>
            <p:sp>
              <p:nvSpPr>
                <p:cNvPr id="46" name="四角形: 角を丸くする 45">
                  <a:extLst>
                    <a:ext uri="{FF2B5EF4-FFF2-40B4-BE49-F238E27FC236}">
                      <a16:creationId xmlns:a16="http://schemas.microsoft.com/office/drawing/2014/main" id="{5E194396-C839-D000-8D09-5200B238A2DC}"/>
                    </a:ext>
                  </a:extLst>
                </p:cNvPr>
                <p:cNvSpPr/>
                <p:nvPr/>
              </p:nvSpPr>
              <p:spPr>
                <a:xfrm>
                  <a:off x="4739137" y="1899431"/>
                  <a:ext cx="603471" cy="497794"/>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sp>
              <p:nvSpPr>
                <p:cNvPr id="47" name="テキスト ボックス 46">
                  <a:extLst>
                    <a:ext uri="{FF2B5EF4-FFF2-40B4-BE49-F238E27FC236}">
                      <a16:creationId xmlns:a16="http://schemas.microsoft.com/office/drawing/2014/main" id="{D6E3B9E4-7F90-DB86-3E48-F768D5A8D476}"/>
                    </a:ext>
                  </a:extLst>
                </p:cNvPr>
                <p:cNvSpPr txBox="1"/>
                <p:nvPr/>
              </p:nvSpPr>
              <p:spPr>
                <a:xfrm>
                  <a:off x="4678124" y="1891018"/>
                  <a:ext cx="711873" cy="276999"/>
                </a:xfrm>
                <a:prstGeom prst="rect">
                  <a:avLst/>
                </a:prstGeom>
                <a:noFill/>
              </p:spPr>
              <p:txBody>
                <a:bodyPr wrap="square" rtlCol="0">
                  <a:spAutoFit/>
                </a:bodyPr>
                <a:lstStyle/>
                <a:p>
                  <a:pPr algn="ctr"/>
                  <a:r>
                    <a:rPr lang="ja-JP" altLang="en-US" sz="600" dirty="0"/>
                    <a:t>ジャイロ</a:t>
                  </a:r>
                  <a:r>
                    <a:rPr lang="en-US" altLang="ja-JP" sz="500" dirty="0"/>
                    <a:t>(</a:t>
                  </a:r>
                  <a:r>
                    <a:rPr lang="ja-JP" altLang="en-US" sz="500" dirty="0"/>
                    <a:t>サブ</a:t>
                  </a:r>
                  <a:r>
                    <a:rPr lang="en-US" altLang="ja-JP" sz="500" dirty="0"/>
                    <a:t>)</a:t>
                  </a:r>
                </a:p>
                <a:p>
                  <a:pPr algn="ctr"/>
                  <a:r>
                    <a:rPr lang="en-US" altLang="ja-JP" sz="600" dirty="0"/>
                    <a:t>L3GD20H</a:t>
                  </a:r>
                </a:p>
              </p:txBody>
            </p:sp>
            <p:pic>
              <p:nvPicPr>
                <p:cNvPr id="1038" name="Picture 14">
                  <a:extLst>
                    <a:ext uri="{FF2B5EF4-FFF2-40B4-BE49-F238E27FC236}">
                      <a16:creationId xmlns:a16="http://schemas.microsoft.com/office/drawing/2014/main" id="{002D7549-32E4-8EF2-FE46-9D92A58F656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0103" t="28131" r="19672" b="24794"/>
                <a:stretch/>
              </p:blipFill>
              <p:spPr bwMode="auto">
                <a:xfrm>
                  <a:off x="4910436" y="2131727"/>
                  <a:ext cx="254390" cy="2499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グループ化 57">
                <a:extLst>
                  <a:ext uri="{FF2B5EF4-FFF2-40B4-BE49-F238E27FC236}">
                    <a16:creationId xmlns:a16="http://schemas.microsoft.com/office/drawing/2014/main" id="{C4476865-7B79-6877-2E47-DE80C58BBB79}"/>
                  </a:ext>
                </a:extLst>
              </p:cNvPr>
              <p:cNvGrpSpPr/>
              <p:nvPr/>
            </p:nvGrpSpPr>
            <p:grpSpPr>
              <a:xfrm>
                <a:off x="5335537" y="1382757"/>
                <a:ext cx="786643" cy="1046440"/>
                <a:chOff x="5255812" y="1372111"/>
                <a:chExt cx="786643" cy="1046440"/>
              </a:xfrm>
            </p:grpSpPr>
            <p:grpSp>
              <p:nvGrpSpPr>
                <p:cNvPr id="35" name="グループ化 34">
                  <a:extLst>
                    <a:ext uri="{FF2B5EF4-FFF2-40B4-BE49-F238E27FC236}">
                      <a16:creationId xmlns:a16="http://schemas.microsoft.com/office/drawing/2014/main" id="{2874450F-3F49-51B9-80F4-E79D6A9080EB}"/>
                    </a:ext>
                  </a:extLst>
                </p:cNvPr>
                <p:cNvGrpSpPr/>
                <p:nvPr/>
              </p:nvGrpSpPr>
              <p:grpSpPr>
                <a:xfrm>
                  <a:off x="5255812" y="1372111"/>
                  <a:ext cx="786643" cy="1046440"/>
                  <a:chOff x="4890718" y="1222693"/>
                  <a:chExt cx="786643" cy="996908"/>
                </a:xfrm>
              </p:grpSpPr>
              <p:sp>
                <p:nvSpPr>
                  <p:cNvPr id="27" name="四角形: 角を丸くする 26">
                    <a:extLst>
                      <a:ext uri="{FF2B5EF4-FFF2-40B4-BE49-F238E27FC236}">
                        <a16:creationId xmlns:a16="http://schemas.microsoft.com/office/drawing/2014/main" id="{C46BBE69-10E7-92AB-5002-78BD49C24DEC}"/>
                      </a:ext>
                    </a:extLst>
                  </p:cNvPr>
                  <p:cNvSpPr/>
                  <p:nvPr/>
                </p:nvSpPr>
                <p:spPr>
                  <a:xfrm>
                    <a:off x="4938804" y="1226745"/>
                    <a:ext cx="673040" cy="972541"/>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US" altLang="ja-JP" sz="300" dirty="0">
                      <a:solidFill>
                        <a:schemeClr val="tx1"/>
                      </a:solidFill>
                    </a:endParaRPr>
                  </a:p>
                  <a:p>
                    <a:endParaRPr kumimoji="1" lang="en-US" altLang="ja-JP" sz="300" dirty="0">
                      <a:solidFill>
                        <a:schemeClr val="tx1"/>
                      </a:solidFill>
                    </a:endParaRPr>
                  </a:p>
                  <a:p>
                    <a:endParaRPr lang="en-US" altLang="ja-JP" sz="300" dirty="0">
                      <a:solidFill>
                        <a:schemeClr val="tx1"/>
                      </a:solidFill>
                    </a:endParaRPr>
                  </a:p>
                  <a:p>
                    <a:endParaRPr kumimoji="1" lang="en-US" altLang="ja-JP" sz="300" dirty="0">
                      <a:solidFill>
                        <a:schemeClr val="tx1"/>
                      </a:solidFill>
                    </a:endParaRPr>
                  </a:p>
                  <a:p>
                    <a:endParaRPr lang="en-US" altLang="ja-JP" sz="300" dirty="0">
                      <a:solidFill>
                        <a:schemeClr val="tx1"/>
                      </a:solidFill>
                    </a:endParaRPr>
                  </a:p>
                  <a:p>
                    <a:endParaRPr lang="en-US" altLang="ja-JP" sz="300" dirty="0">
                      <a:solidFill>
                        <a:schemeClr val="tx1"/>
                      </a:solidFill>
                    </a:endParaRPr>
                  </a:p>
                  <a:p>
                    <a:endParaRPr lang="en-US" altLang="ja-JP" sz="300" dirty="0">
                      <a:solidFill>
                        <a:schemeClr val="tx1"/>
                      </a:solidFill>
                    </a:endParaRPr>
                  </a:p>
                  <a:p>
                    <a:endParaRPr kumimoji="1" lang="en-US" altLang="ja-JP" sz="300" dirty="0">
                      <a:solidFill>
                        <a:schemeClr val="tx1"/>
                      </a:solidFill>
                    </a:endParaRPr>
                  </a:p>
                  <a:p>
                    <a:endParaRPr lang="en-US" altLang="ja-JP" sz="300" dirty="0">
                      <a:solidFill>
                        <a:schemeClr val="tx1"/>
                      </a:solidFill>
                    </a:endParaRPr>
                  </a:p>
                  <a:p>
                    <a:endParaRPr kumimoji="1" lang="en-US" altLang="ja-JP" sz="300" dirty="0">
                      <a:solidFill>
                        <a:schemeClr val="tx1"/>
                      </a:solidFill>
                    </a:endParaRPr>
                  </a:p>
                  <a:p>
                    <a:endParaRPr kumimoji="1" lang="en-US" altLang="ja-JP" sz="300" dirty="0">
                      <a:solidFill>
                        <a:schemeClr val="tx1"/>
                      </a:solidFill>
                    </a:endParaRPr>
                  </a:p>
                </p:txBody>
              </p:sp>
              <p:sp>
                <p:nvSpPr>
                  <p:cNvPr id="28" name="テキスト ボックス 27">
                    <a:extLst>
                      <a:ext uri="{FF2B5EF4-FFF2-40B4-BE49-F238E27FC236}">
                        <a16:creationId xmlns:a16="http://schemas.microsoft.com/office/drawing/2014/main" id="{3D248CA0-59F7-354E-4722-C608B603390D}"/>
                      </a:ext>
                    </a:extLst>
                  </p:cNvPr>
                  <p:cNvSpPr txBox="1"/>
                  <p:nvPr/>
                </p:nvSpPr>
                <p:spPr>
                  <a:xfrm>
                    <a:off x="4890718" y="1222693"/>
                    <a:ext cx="786643" cy="996908"/>
                  </a:xfrm>
                  <a:prstGeom prst="rect">
                    <a:avLst/>
                  </a:prstGeom>
                  <a:noFill/>
                </p:spPr>
                <p:txBody>
                  <a:bodyPr wrap="square" rtlCol="0">
                    <a:spAutoFit/>
                  </a:bodyPr>
                  <a:lstStyle/>
                  <a:p>
                    <a:r>
                      <a:rPr lang="en-US" altLang="ja-JP" sz="800" dirty="0"/>
                      <a:t>Motor Driver</a:t>
                    </a:r>
                  </a:p>
                  <a:p>
                    <a:endParaRPr lang="en-US" altLang="ja-JP" sz="100" dirty="0"/>
                  </a:p>
                  <a:p>
                    <a:pPr algn="ctr"/>
                    <a:r>
                      <a:rPr lang="en-US" altLang="ja-JP" sz="600" dirty="0"/>
                      <a:t>IC : VNH3SP30</a:t>
                    </a:r>
                  </a:p>
                  <a:p>
                    <a:endParaRPr lang="en-US" altLang="ja-JP" sz="500" dirty="0"/>
                  </a:p>
                  <a:p>
                    <a:endParaRPr lang="en-US" altLang="ja-JP" sz="500" dirty="0"/>
                  </a:p>
                  <a:p>
                    <a:endParaRPr lang="en-US" altLang="ja-JP" sz="500" dirty="0"/>
                  </a:p>
                  <a:p>
                    <a:endParaRPr lang="en-US" altLang="ja-JP" sz="500" dirty="0"/>
                  </a:p>
                  <a:p>
                    <a:endParaRPr lang="en-US" altLang="ja-JP" sz="500" dirty="0"/>
                  </a:p>
                  <a:p>
                    <a:endParaRPr lang="en-US" altLang="ja-JP" sz="300" dirty="0"/>
                  </a:p>
                  <a:p>
                    <a:r>
                      <a:rPr lang="en-US" altLang="ja-JP" sz="600" dirty="0"/>
                      <a:t>MCU : </a:t>
                    </a:r>
                  </a:p>
                  <a:p>
                    <a:r>
                      <a:rPr lang="en-US" altLang="ja-JP" sz="600" dirty="0"/>
                      <a:t> XIAO </a:t>
                    </a:r>
                  </a:p>
                  <a:p>
                    <a:r>
                      <a:rPr lang="en-US" altLang="ja-JP" sz="600" dirty="0"/>
                      <a:t> RP2040 </a:t>
                    </a:r>
                  </a:p>
                </p:txBody>
              </p:sp>
            </p:grpSp>
            <p:pic>
              <p:nvPicPr>
                <p:cNvPr id="57" name="Picture 6">
                  <a:extLst>
                    <a:ext uri="{FF2B5EF4-FFF2-40B4-BE49-F238E27FC236}">
                      <a16:creationId xmlns:a16="http://schemas.microsoft.com/office/drawing/2014/main" id="{29CCC313-9786-D268-B66A-C53074D7D8E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167" t="12174" r="24367" b="11078"/>
                <a:stretch/>
              </p:blipFill>
              <p:spPr bwMode="auto">
                <a:xfrm>
                  <a:off x="5759034" y="1662217"/>
                  <a:ext cx="181846" cy="35662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a:extLst>
                    <a:ext uri="{FF2B5EF4-FFF2-40B4-BE49-F238E27FC236}">
                      <a16:creationId xmlns:a16="http://schemas.microsoft.com/office/drawing/2014/main" id="{41BAAD8C-808B-253F-E79D-9AD104FDB8C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167" t="12174" r="24367" b="11078"/>
                <a:stretch/>
              </p:blipFill>
              <p:spPr bwMode="auto">
                <a:xfrm>
                  <a:off x="5358830" y="1664785"/>
                  <a:ext cx="181846" cy="35662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a:extLst>
                    <a:ext uri="{FF2B5EF4-FFF2-40B4-BE49-F238E27FC236}">
                      <a16:creationId xmlns:a16="http://schemas.microsoft.com/office/drawing/2014/main" id="{3797D408-A1CA-E95E-BA27-00039A9169C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167" t="12174" r="24367" b="11078"/>
                <a:stretch/>
              </p:blipFill>
              <p:spPr bwMode="auto">
                <a:xfrm>
                  <a:off x="5559882" y="1664785"/>
                  <a:ext cx="181846" cy="356628"/>
                </a:xfrm>
                <a:prstGeom prst="rect">
                  <a:avLst/>
                </a:prstGeom>
                <a:noFill/>
                <a:extLst>
                  <a:ext uri="{909E8E84-426E-40DD-AFC4-6F175D3DCCD1}">
                    <a14:hiddenFill xmlns:a14="http://schemas.microsoft.com/office/drawing/2010/main">
                      <a:solidFill>
                        <a:srgbClr val="FFFFFF"/>
                      </a:solidFill>
                    </a14:hiddenFill>
                  </a:ext>
                </a:extLst>
              </p:spPr>
            </p:pic>
          </p:grpSp>
          <p:sp>
            <p:nvSpPr>
              <p:cNvPr id="1025" name="正方形/長方形 1024">
                <a:extLst>
                  <a:ext uri="{FF2B5EF4-FFF2-40B4-BE49-F238E27FC236}">
                    <a16:creationId xmlns:a16="http://schemas.microsoft.com/office/drawing/2014/main" id="{E52EDD9D-DA32-E934-18AF-27110E5F8BF1}"/>
                  </a:ext>
                </a:extLst>
              </p:cNvPr>
              <p:cNvSpPr/>
              <p:nvPr/>
            </p:nvSpPr>
            <p:spPr>
              <a:xfrm rot="5400000">
                <a:off x="5198117" y="1608007"/>
                <a:ext cx="244614" cy="11448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ja-JP" sz="500" dirty="0"/>
                  <a:t>UART</a:t>
                </a:r>
                <a:endParaRPr kumimoji="1" lang="ja-JP" altLang="en-US" sz="500" dirty="0"/>
              </a:p>
            </p:txBody>
          </p:sp>
          <p:grpSp>
            <p:nvGrpSpPr>
              <p:cNvPr id="1029" name="グループ化 1028">
                <a:extLst>
                  <a:ext uri="{FF2B5EF4-FFF2-40B4-BE49-F238E27FC236}">
                    <a16:creationId xmlns:a16="http://schemas.microsoft.com/office/drawing/2014/main" id="{68D2A527-D9AA-5548-3CAD-E43E8007E5A5}"/>
                  </a:ext>
                </a:extLst>
              </p:cNvPr>
              <p:cNvGrpSpPr/>
              <p:nvPr/>
            </p:nvGrpSpPr>
            <p:grpSpPr>
              <a:xfrm>
                <a:off x="4034907" y="1518499"/>
                <a:ext cx="1235716" cy="307777"/>
                <a:chOff x="4034907" y="1518499"/>
                <a:chExt cx="1235716" cy="307777"/>
              </a:xfrm>
            </p:grpSpPr>
            <p:sp>
              <p:nvSpPr>
                <p:cNvPr id="34" name="四角形: 角を丸くする 33">
                  <a:extLst>
                    <a:ext uri="{FF2B5EF4-FFF2-40B4-BE49-F238E27FC236}">
                      <a16:creationId xmlns:a16="http://schemas.microsoft.com/office/drawing/2014/main" id="{52423B76-C8EA-02CE-07D2-3C47E237E283}"/>
                    </a:ext>
                  </a:extLst>
                </p:cNvPr>
                <p:cNvSpPr/>
                <p:nvPr/>
              </p:nvSpPr>
              <p:spPr>
                <a:xfrm>
                  <a:off x="4096355" y="1533417"/>
                  <a:ext cx="1174268" cy="262553"/>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p:txBody>
            </p:sp>
            <p:sp>
              <p:nvSpPr>
                <p:cNvPr id="36" name="テキスト ボックス 35">
                  <a:extLst>
                    <a:ext uri="{FF2B5EF4-FFF2-40B4-BE49-F238E27FC236}">
                      <a16:creationId xmlns:a16="http://schemas.microsoft.com/office/drawing/2014/main" id="{20BBAD1E-D3E4-6DFB-B181-44BD8D29F21C}"/>
                    </a:ext>
                  </a:extLst>
                </p:cNvPr>
                <p:cNvSpPr txBox="1"/>
                <p:nvPr/>
              </p:nvSpPr>
              <p:spPr>
                <a:xfrm>
                  <a:off x="4034907" y="1518499"/>
                  <a:ext cx="928262" cy="307777"/>
                </a:xfrm>
                <a:prstGeom prst="rect">
                  <a:avLst/>
                </a:prstGeom>
                <a:noFill/>
              </p:spPr>
              <p:txBody>
                <a:bodyPr wrap="square" rtlCol="0">
                  <a:spAutoFit/>
                </a:bodyPr>
                <a:lstStyle/>
                <a:p>
                  <a:pPr algn="ctr"/>
                  <a:r>
                    <a:rPr kumimoji="1" lang="ja-JP" altLang="en-US" sz="800" dirty="0"/>
                    <a:t>メインマイコン</a:t>
                  </a:r>
                  <a:endParaRPr kumimoji="1" lang="en-US" altLang="ja-JP" sz="800" dirty="0"/>
                </a:p>
                <a:p>
                  <a:pPr algn="ctr"/>
                  <a:r>
                    <a:rPr lang="en-US" altLang="ja-JP" sz="600" dirty="0"/>
                    <a:t>Teensy 4.0</a:t>
                  </a:r>
                  <a:endParaRPr kumimoji="1" lang="ja-JP" altLang="en-US" sz="700" dirty="0"/>
                </a:p>
              </p:txBody>
            </p:sp>
            <p:pic>
              <p:nvPicPr>
                <p:cNvPr id="1032" name="Picture 8">
                  <a:extLst>
                    <a:ext uri="{FF2B5EF4-FFF2-40B4-BE49-F238E27FC236}">
                      <a16:creationId xmlns:a16="http://schemas.microsoft.com/office/drawing/2014/main" id="{EFFAA24A-8DCE-6A7D-FBCD-E582D62A21E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5635" t="6417" r="17476" b="6815"/>
                <a:stretch/>
              </p:blipFill>
              <p:spPr bwMode="auto">
                <a:xfrm rot="16200000">
                  <a:off x="4955786" y="1488950"/>
                  <a:ext cx="219874" cy="35148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241" name="Picture 10">
              <a:extLst>
                <a:ext uri="{FF2B5EF4-FFF2-40B4-BE49-F238E27FC236}">
                  <a16:creationId xmlns:a16="http://schemas.microsoft.com/office/drawing/2014/main" id="{D9F4F6E3-AD7D-C089-E550-E39808D332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93" t="11225" r="11963" b="8910"/>
            <a:stretch/>
          </p:blipFill>
          <p:spPr bwMode="auto">
            <a:xfrm>
              <a:off x="5762787" y="2174958"/>
              <a:ext cx="237945" cy="31182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44" name="直線コネクタ 1243">
            <a:extLst>
              <a:ext uri="{FF2B5EF4-FFF2-40B4-BE49-F238E27FC236}">
                <a16:creationId xmlns:a16="http://schemas.microsoft.com/office/drawing/2014/main" id="{622BD53B-50E3-7DF5-DCEB-092BA6F66AE9}"/>
              </a:ext>
            </a:extLst>
          </p:cNvPr>
          <p:cNvCxnSpPr>
            <a:cxnSpLocks/>
          </p:cNvCxnSpPr>
          <p:nvPr/>
        </p:nvCxnSpPr>
        <p:spPr>
          <a:xfrm>
            <a:off x="3914776" y="6149441"/>
            <a:ext cx="15491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49" name="正方形/長方形 1248">
            <a:extLst>
              <a:ext uri="{FF2B5EF4-FFF2-40B4-BE49-F238E27FC236}">
                <a16:creationId xmlns:a16="http://schemas.microsoft.com/office/drawing/2014/main" id="{F53E6A28-CA6F-B85B-E380-A416C77D073D}"/>
              </a:ext>
            </a:extLst>
          </p:cNvPr>
          <p:cNvSpPr/>
          <p:nvPr/>
        </p:nvSpPr>
        <p:spPr>
          <a:xfrm rot="5400000">
            <a:off x="4365662" y="5784693"/>
            <a:ext cx="219205" cy="106597"/>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bIns="25200" rtlCol="0" anchor="ctr"/>
          <a:lstStyle/>
          <a:p>
            <a:pPr algn="ctr"/>
            <a:r>
              <a:rPr kumimoji="1" lang="en-US" altLang="ja-JP" sz="600" dirty="0"/>
              <a:t>40V</a:t>
            </a:r>
            <a:endParaRPr kumimoji="1" lang="ja-JP" altLang="en-US" sz="600" dirty="0"/>
          </a:p>
        </p:txBody>
      </p:sp>
      <p:grpSp>
        <p:nvGrpSpPr>
          <p:cNvPr id="1250" name="グループ化 1249">
            <a:extLst>
              <a:ext uri="{FF2B5EF4-FFF2-40B4-BE49-F238E27FC236}">
                <a16:creationId xmlns:a16="http://schemas.microsoft.com/office/drawing/2014/main" id="{3E255598-0CAD-4575-A122-FB02FD3B06E8}"/>
              </a:ext>
            </a:extLst>
          </p:cNvPr>
          <p:cNvGrpSpPr/>
          <p:nvPr/>
        </p:nvGrpSpPr>
        <p:grpSpPr>
          <a:xfrm>
            <a:off x="3907016" y="5593854"/>
            <a:ext cx="510727" cy="487806"/>
            <a:chOff x="3976127" y="5553739"/>
            <a:chExt cx="510727" cy="487806"/>
          </a:xfrm>
        </p:grpSpPr>
        <p:sp>
          <p:nvSpPr>
            <p:cNvPr id="1247" name="四角形: 角を丸くする 1246">
              <a:extLst>
                <a:ext uri="{FF2B5EF4-FFF2-40B4-BE49-F238E27FC236}">
                  <a16:creationId xmlns:a16="http://schemas.microsoft.com/office/drawing/2014/main" id="{843F3C75-47D5-D20A-A66C-A4E336E1DFD5}"/>
                </a:ext>
              </a:extLst>
            </p:cNvPr>
            <p:cNvSpPr/>
            <p:nvPr/>
          </p:nvSpPr>
          <p:spPr>
            <a:xfrm>
              <a:off x="3976127" y="5553739"/>
              <a:ext cx="510727" cy="487806"/>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dirty="0">
                <a:solidFill>
                  <a:schemeClr val="tx1"/>
                </a:solidFill>
              </a:endParaRPr>
            </a:p>
            <a:p>
              <a:endParaRPr kumimoji="1" lang="en-US" altLang="ja-JP" sz="600" dirty="0">
                <a:solidFill>
                  <a:schemeClr val="tx1"/>
                </a:solidFill>
              </a:endParaRPr>
            </a:p>
            <a:p>
              <a:endParaRPr lang="en-US" altLang="ja-JP" sz="900" dirty="0">
                <a:solidFill>
                  <a:schemeClr val="tx1"/>
                </a:solidFill>
              </a:endParaRPr>
            </a:p>
            <a:p>
              <a:r>
                <a:rPr lang="ja-JP" altLang="en-US" sz="600" dirty="0">
                  <a:solidFill>
                    <a:schemeClr val="tx1"/>
                  </a:solidFill>
                </a:rPr>
                <a:t>昇圧回路 </a:t>
              </a:r>
              <a:r>
                <a:rPr lang="en-US" altLang="ja-JP" sz="500" dirty="0">
                  <a:solidFill>
                    <a:schemeClr val="tx1"/>
                  </a:solidFill>
                </a:rPr>
                <a:t>11.1</a:t>
              </a:r>
              <a:r>
                <a:rPr lang="ja-JP" altLang="en-US" sz="500" dirty="0">
                  <a:solidFill>
                    <a:schemeClr val="tx1"/>
                  </a:solidFill>
                </a:rPr>
                <a:t>→</a:t>
              </a:r>
              <a:r>
                <a:rPr lang="en-US" altLang="ja-JP" sz="500" dirty="0">
                  <a:solidFill>
                    <a:schemeClr val="tx1"/>
                  </a:solidFill>
                </a:rPr>
                <a:t>40V</a:t>
              </a:r>
              <a:endParaRPr lang="en-US" altLang="ja-JP" sz="600" dirty="0">
                <a:solidFill>
                  <a:schemeClr val="tx1"/>
                </a:solidFill>
              </a:endParaRPr>
            </a:p>
            <a:p>
              <a:endParaRPr kumimoji="1" lang="en-US" altLang="ja-JP" sz="600" dirty="0">
                <a:solidFill>
                  <a:schemeClr val="tx1"/>
                </a:solidFill>
              </a:endParaRPr>
            </a:p>
          </p:txBody>
        </p:sp>
        <p:pic>
          <p:nvPicPr>
            <p:cNvPr id="1248" name="Picture 6" descr="https://cdn.discordapp.com/attachments/1081540943049654294/1085570722165952542/image.png">
              <a:extLst>
                <a:ext uri="{FF2B5EF4-FFF2-40B4-BE49-F238E27FC236}">
                  <a16:creationId xmlns:a16="http://schemas.microsoft.com/office/drawing/2014/main" id="{AC6AC273-9859-84DC-FA90-A4E1000EC96C}"/>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9370" t="21420" r="11602" b="18610"/>
            <a:stretch/>
          </p:blipFill>
          <p:spPr bwMode="auto">
            <a:xfrm>
              <a:off x="4013882" y="5615213"/>
              <a:ext cx="439462" cy="188587"/>
            </a:xfrm>
            <a:prstGeom prst="rect">
              <a:avLst/>
            </a:prstGeom>
            <a:noFill/>
            <a:extLst>
              <a:ext uri="{909E8E84-426E-40DD-AFC4-6F175D3DCCD1}">
                <a14:hiddenFill xmlns:a14="http://schemas.microsoft.com/office/drawing/2010/main">
                  <a:solidFill>
                    <a:srgbClr val="FFFFFF"/>
                  </a:solidFill>
                </a14:hiddenFill>
              </a:ext>
            </a:extLst>
          </p:spPr>
        </p:pic>
      </p:grpSp>
      <p:sp>
        <p:nvSpPr>
          <p:cNvPr id="1253" name="正方形/長方形 1252">
            <a:extLst>
              <a:ext uri="{FF2B5EF4-FFF2-40B4-BE49-F238E27FC236}">
                <a16:creationId xmlns:a16="http://schemas.microsoft.com/office/drawing/2014/main" id="{DDB0483B-A139-5C01-DECF-EE7A80C0AFDC}"/>
              </a:ext>
            </a:extLst>
          </p:cNvPr>
          <p:cNvSpPr/>
          <p:nvPr/>
        </p:nvSpPr>
        <p:spPr>
          <a:xfrm rot="5400000">
            <a:off x="4950800" y="5784693"/>
            <a:ext cx="219205" cy="106597"/>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bIns="25200" rtlCol="0" anchor="ctr"/>
          <a:lstStyle/>
          <a:p>
            <a:pPr algn="ctr"/>
            <a:r>
              <a:rPr kumimoji="1" lang="en-US" altLang="ja-JP" sz="600" dirty="0"/>
              <a:t>40V</a:t>
            </a:r>
            <a:endParaRPr kumimoji="1" lang="ja-JP" altLang="en-US" sz="600" dirty="0"/>
          </a:p>
        </p:txBody>
      </p:sp>
      <p:grpSp>
        <p:nvGrpSpPr>
          <p:cNvPr id="1257" name="グループ化 1256">
            <a:extLst>
              <a:ext uri="{FF2B5EF4-FFF2-40B4-BE49-F238E27FC236}">
                <a16:creationId xmlns:a16="http://schemas.microsoft.com/office/drawing/2014/main" id="{CF8B9343-64D3-9876-91B3-0940C6ACAA86}"/>
              </a:ext>
            </a:extLst>
          </p:cNvPr>
          <p:cNvGrpSpPr/>
          <p:nvPr/>
        </p:nvGrpSpPr>
        <p:grpSpPr>
          <a:xfrm>
            <a:off x="5100442" y="5592010"/>
            <a:ext cx="379949" cy="487806"/>
            <a:chOff x="5151386" y="5551698"/>
            <a:chExt cx="379949" cy="487806"/>
          </a:xfrm>
        </p:grpSpPr>
        <p:sp>
          <p:nvSpPr>
            <p:cNvPr id="1256" name="四角形: 角を丸くする 1255">
              <a:extLst>
                <a:ext uri="{FF2B5EF4-FFF2-40B4-BE49-F238E27FC236}">
                  <a16:creationId xmlns:a16="http://schemas.microsoft.com/office/drawing/2014/main" id="{DEC75216-06A1-A125-93C8-616ED8BD4953}"/>
                </a:ext>
              </a:extLst>
            </p:cNvPr>
            <p:cNvSpPr/>
            <p:nvPr/>
          </p:nvSpPr>
          <p:spPr>
            <a:xfrm>
              <a:off x="5151386" y="5551698"/>
              <a:ext cx="379949" cy="487806"/>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pPr algn="ctr"/>
              <a:r>
                <a:rPr kumimoji="1" lang="en-US" altLang="ja-JP" sz="600" b="1" dirty="0">
                  <a:solidFill>
                    <a:schemeClr val="tx1"/>
                  </a:solidFill>
                </a:rPr>
                <a:t>Solenoid</a:t>
              </a:r>
            </a:p>
            <a:p>
              <a:pPr algn="ctr"/>
              <a:endParaRPr lang="en-US" altLang="ja-JP" sz="800" b="1" dirty="0">
                <a:solidFill>
                  <a:schemeClr val="tx1"/>
                </a:solidFill>
              </a:endParaRPr>
            </a:p>
            <a:p>
              <a:pPr algn="ctr"/>
              <a:endParaRPr kumimoji="1" lang="en-US" altLang="ja-JP" sz="600" b="1" dirty="0">
                <a:solidFill>
                  <a:schemeClr val="tx1"/>
                </a:solidFill>
              </a:endParaRPr>
            </a:p>
            <a:p>
              <a:pPr algn="ctr"/>
              <a:endParaRPr kumimoji="1" lang="en-US" altLang="ja-JP" sz="700" b="1" dirty="0">
                <a:solidFill>
                  <a:schemeClr val="tx1"/>
                </a:solidFill>
              </a:endParaRPr>
            </a:p>
          </p:txBody>
        </p:sp>
        <p:pic>
          <p:nvPicPr>
            <p:cNvPr id="1255" name="Picture 8" descr="https://cdn.discordapp.com/attachments/1081540943049654294/1085570498320138260/image.png">
              <a:extLst>
                <a:ext uri="{FF2B5EF4-FFF2-40B4-BE49-F238E27FC236}">
                  <a16:creationId xmlns:a16="http://schemas.microsoft.com/office/drawing/2014/main" id="{69DF82CF-B53C-9310-7D25-BAD0F3405C37}"/>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2847" t="21526" r="18488" b="21149"/>
            <a:stretch/>
          </p:blipFill>
          <p:spPr bwMode="auto">
            <a:xfrm rot="16200000" flipV="1">
              <a:off x="5167592" y="5757841"/>
              <a:ext cx="355145" cy="186364"/>
            </a:xfrm>
            <a:prstGeom prst="rect">
              <a:avLst/>
            </a:prstGeom>
            <a:noFill/>
            <a:extLst>
              <a:ext uri="{909E8E84-426E-40DD-AFC4-6F175D3DCCD1}">
                <a14:hiddenFill xmlns:a14="http://schemas.microsoft.com/office/drawing/2010/main">
                  <a:solidFill>
                    <a:srgbClr val="FFFFFF"/>
                  </a:solidFill>
                </a14:hiddenFill>
              </a:ext>
            </a:extLst>
          </p:spPr>
        </p:pic>
      </p:grpSp>
      <p:sp>
        <p:nvSpPr>
          <p:cNvPr id="1251" name="四角形: 角を丸くする 1250">
            <a:extLst>
              <a:ext uri="{FF2B5EF4-FFF2-40B4-BE49-F238E27FC236}">
                <a16:creationId xmlns:a16="http://schemas.microsoft.com/office/drawing/2014/main" id="{A383F781-906E-F09A-AFF2-D181C06A75D4}"/>
              </a:ext>
            </a:extLst>
          </p:cNvPr>
          <p:cNvSpPr/>
          <p:nvPr/>
        </p:nvSpPr>
        <p:spPr>
          <a:xfrm>
            <a:off x="4530035" y="5592010"/>
            <a:ext cx="482015" cy="487806"/>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r>
              <a:rPr kumimoji="1" lang="en-US" altLang="ja-JP" sz="600" b="1" dirty="0">
                <a:solidFill>
                  <a:schemeClr val="tx1"/>
                </a:solidFill>
              </a:rPr>
              <a:t>  Kicking</a:t>
            </a:r>
          </a:p>
          <a:p>
            <a:r>
              <a:rPr lang="en-US" altLang="ja-JP" sz="600" b="1" dirty="0">
                <a:solidFill>
                  <a:schemeClr val="tx1"/>
                </a:solidFill>
              </a:rPr>
              <a:t>  Circuit</a:t>
            </a:r>
          </a:p>
          <a:p>
            <a:r>
              <a:rPr kumimoji="1" lang="en-US" altLang="ja-JP" sz="600" b="1" dirty="0">
                <a:solidFill>
                  <a:schemeClr val="tx1"/>
                </a:solidFill>
              </a:rPr>
              <a:t>  Board</a:t>
            </a:r>
          </a:p>
          <a:p>
            <a:r>
              <a:rPr lang="en-US" altLang="ja-JP" sz="500" b="1" dirty="0">
                <a:solidFill>
                  <a:schemeClr val="tx1"/>
                </a:solidFill>
              </a:rPr>
              <a:t>  </a:t>
            </a:r>
            <a:r>
              <a:rPr lang="en-US" altLang="ja-JP" sz="600" b="1" dirty="0">
                <a:solidFill>
                  <a:schemeClr val="tx1"/>
                </a:solidFill>
              </a:rPr>
              <a:t>(</a:t>
            </a:r>
            <a:r>
              <a:rPr lang="ja-JP" altLang="en-US" sz="600" b="1" dirty="0">
                <a:solidFill>
                  <a:schemeClr val="tx1"/>
                </a:solidFill>
              </a:rPr>
              <a:t>右欄参照</a:t>
            </a:r>
            <a:r>
              <a:rPr lang="en-US" altLang="ja-JP" sz="600" b="1" dirty="0">
                <a:solidFill>
                  <a:schemeClr val="tx1"/>
                </a:solidFill>
              </a:rPr>
              <a:t>)</a:t>
            </a:r>
            <a:endParaRPr kumimoji="1" lang="en-US" altLang="ja-JP" sz="600" b="1" dirty="0">
              <a:solidFill>
                <a:schemeClr val="tx1"/>
              </a:solidFill>
            </a:endParaRPr>
          </a:p>
        </p:txBody>
      </p:sp>
      <p:sp>
        <p:nvSpPr>
          <p:cNvPr id="1258" name="四角形: 角を丸くする 1257">
            <a:extLst>
              <a:ext uri="{FF2B5EF4-FFF2-40B4-BE49-F238E27FC236}">
                <a16:creationId xmlns:a16="http://schemas.microsoft.com/office/drawing/2014/main" id="{B39B60CD-632A-A9F4-4F53-36FC9919AC57}"/>
              </a:ext>
            </a:extLst>
          </p:cNvPr>
          <p:cNvSpPr/>
          <p:nvPr/>
        </p:nvSpPr>
        <p:spPr>
          <a:xfrm>
            <a:off x="3920004" y="6261967"/>
            <a:ext cx="349579" cy="135847"/>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600" dirty="0">
                <a:solidFill>
                  <a:schemeClr val="tx1"/>
                </a:solidFill>
              </a:rPr>
              <a:t>ESC</a:t>
            </a:r>
          </a:p>
        </p:txBody>
      </p:sp>
      <p:sp>
        <p:nvSpPr>
          <p:cNvPr id="1259" name="正方形/長方形 1258">
            <a:extLst>
              <a:ext uri="{FF2B5EF4-FFF2-40B4-BE49-F238E27FC236}">
                <a16:creationId xmlns:a16="http://schemas.microsoft.com/office/drawing/2014/main" id="{943587E4-31FF-E948-A026-7512543BD342}"/>
              </a:ext>
            </a:extLst>
          </p:cNvPr>
          <p:cNvSpPr/>
          <p:nvPr/>
        </p:nvSpPr>
        <p:spPr>
          <a:xfrm>
            <a:off x="4275961" y="6281112"/>
            <a:ext cx="281960" cy="106597"/>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 tIns="18000" rIns="18000" bIns="18000" rtlCol="0" anchor="ctr"/>
          <a:lstStyle/>
          <a:p>
            <a:pPr algn="ctr"/>
            <a:r>
              <a:rPr kumimoji="1" lang="en-US" altLang="ja-JP" sz="500" dirty="0"/>
              <a:t>11.1V</a:t>
            </a:r>
            <a:endParaRPr kumimoji="1" lang="ja-JP" altLang="en-US" sz="500" dirty="0"/>
          </a:p>
        </p:txBody>
      </p:sp>
      <p:sp>
        <p:nvSpPr>
          <p:cNvPr id="1260" name="四角形: 角を丸くする 1259">
            <a:extLst>
              <a:ext uri="{FF2B5EF4-FFF2-40B4-BE49-F238E27FC236}">
                <a16:creationId xmlns:a16="http://schemas.microsoft.com/office/drawing/2014/main" id="{13BAD9CA-8189-69FE-3A94-1C29CC595FDB}"/>
              </a:ext>
            </a:extLst>
          </p:cNvPr>
          <p:cNvSpPr/>
          <p:nvPr/>
        </p:nvSpPr>
        <p:spPr>
          <a:xfrm>
            <a:off x="4563355" y="6203650"/>
            <a:ext cx="912729" cy="248733"/>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rIns="18000" rtlCol="0" anchor="ctr"/>
          <a:lstStyle/>
          <a:p>
            <a:pPr algn="ctr"/>
            <a:r>
              <a:rPr kumimoji="1" lang="ja-JP" altLang="en-US" sz="600" dirty="0">
                <a:solidFill>
                  <a:schemeClr val="tx1"/>
                </a:solidFill>
              </a:rPr>
              <a:t>ドリブラー用</a:t>
            </a:r>
            <a:r>
              <a:rPr lang="en-US" altLang="ja-JP" sz="600" dirty="0">
                <a:solidFill>
                  <a:schemeClr val="tx1"/>
                </a:solidFill>
              </a:rPr>
              <a:t>BLDC</a:t>
            </a:r>
          </a:p>
          <a:p>
            <a:pPr algn="ctr"/>
            <a:r>
              <a:rPr lang="en-US" altLang="ja-JP" sz="500" dirty="0">
                <a:solidFill>
                  <a:schemeClr val="tx1"/>
                </a:solidFill>
              </a:rPr>
              <a:t>(Teensy 4.0 </a:t>
            </a:r>
            <a:r>
              <a:rPr lang="ja-JP" altLang="en-US" sz="500" dirty="0">
                <a:solidFill>
                  <a:schemeClr val="tx1"/>
                </a:solidFill>
              </a:rPr>
              <a:t>から</a:t>
            </a:r>
            <a:r>
              <a:rPr lang="en-US" altLang="ja-JP" sz="500" dirty="0">
                <a:solidFill>
                  <a:schemeClr val="tx1"/>
                </a:solidFill>
              </a:rPr>
              <a:t>PWM)</a:t>
            </a:r>
            <a:endParaRPr kumimoji="1" lang="en-US" altLang="ja-JP" sz="500" dirty="0">
              <a:solidFill>
                <a:schemeClr val="tx1"/>
              </a:solidFill>
            </a:endParaRPr>
          </a:p>
        </p:txBody>
      </p:sp>
      <p:grpSp>
        <p:nvGrpSpPr>
          <p:cNvPr id="1264" name="グループ化 1263">
            <a:extLst>
              <a:ext uri="{FF2B5EF4-FFF2-40B4-BE49-F238E27FC236}">
                <a16:creationId xmlns:a16="http://schemas.microsoft.com/office/drawing/2014/main" id="{56B520DD-5479-64ED-F73A-B01BBEEA20E1}"/>
              </a:ext>
            </a:extLst>
          </p:cNvPr>
          <p:cNvGrpSpPr/>
          <p:nvPr/>
        </p:nvGrpSpPr>
        <p:grpSpPr>
          <a:xfrm>
            <a:off x="2669125" y="2497802"/>
            <a:ext cx="865596" cy="230664"/>
            <a:chOff x="3074945" y="1654969"/>
            <a:chExt cx="456279" cy="352766"/>
          </a:xfrm>
        </p:grpSpPr>
        <p:sp>
          <p:nvSpPr>
            <p:cNvPr id="1265" name="正方形/長方形 1264">
              <a:extLst>
                <a:ext uri="{FF2B5EF4-FFF2-40B4-BE49-F238E27FC236}">
                  <a16:creationId xmlns:a16="http://schemas.microsoft.com/office/drawing/2014/main" id="{14B56A8D-61D0-4A54-88BB-60A09A257369}"/>
                </a:ext>
              </a:extLst>
            </p:cNvPr>
            <p:cNvSpPr/>
            <p:nvPr/>
          </p:nvSpPr>
          <p:spPr>
            <a:xfrm>
              <a:off x="3148356" y="1654969"/>
              <a:ext cx="308819" cy="35276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dirty="0"/>
            </a:p>
          </p:txBody>
        </p:sp>
        <p:sp>
          <p:nvSpPr>
            <p:cNvPr id="1266" name="テキスト ボックス 1265">
              <a:extLst>
                <a:ext uri="{FF2B5EF4-FFF2-40B4-BE49-F238E27FC236}">
                  <a16:creationId xmlns:a16="http://schemas.microsoft.com/office/drawing/2014/main" id="{30EF59BA-AC6C-8238-C50D-93FA7925F837}"/>
                </a:ext>
              </a:extLst>
            </p:cNvPr>
            <p:cNvSpPr txBox="1"/>
            <p:nvPr/>
          </p:nvSpPr>
          <p:spPr>
            <a:xfrm>
              <a:off x="3074945" y="1676370"/>
              <a:ext cx="456279" cy="307777"/>
            </a:xfrm>
            <a:prstGeom prst="rect">
              <a:avLst/>
            </a:prstGeom>
            <a:noFill/>
          </p:spPr>
          <p:txBody>
            <a:bodyPr wrap="square" rtlCol="0">
              <a:spAutoFit/>
            </a:bodyPr>
            <a:lstStyle/>
            <a:p>
              <a:pPr algn="ctr"/>
              <a:r>
                <a:rPr kumimoji="1" lang="en-US" altLang="ja-JP" sz="700" dirty="0">
                  <a:solidFill>
                    <a:schemeClr val="bg1"/>
                  </a:solidFill>
                </a:rPr>
                <a:t>48</a:t>
              </a:r>
              <a:r>
                <a:rPr lang="en-US" altLang="ja-JP" sz="700" dirty="0">
                  <a:solidFill>
                    <a:schemeClr val="bg1"/>
                  </a:solidFill>
                </a:rPr>
                <a:t>V</a:t>
              </a:r>
              <a:endParaRPr kumimoji="1" lang="ja-JP" altLang="en-US" sz="700" dirty="0">
                <a:solidFill>
                  <a:schemeClr val="bg1"/>
                </a:solidFill>
              </a:endParaRPr>
            </a:p>
          </p:txBody>
        </p:sp>
      </p:grpSp>
      <p:sp>
        <p:nvSpPr>
          <p:cNvPr id="1101" name="四角形: 角を丸くする 1100">
            <a:extLst>
              <a:ext uri="{FF2B5EF4-FFF2-40B4-BE49-F238E27FC236}">
                <a16:creationId xmlns:a16="http://schemas.microsoft.com/office/drawing/2014/main" id="{9260EA49-4F9B-90E9-811E-447256B83929}"/>
              </a:ext>
            </a:extLst>
          </p:cNvPr>
          <p:cNvSpPr/>
          <p:nvPr/>
        </p:nvSpPr>
        <p:spPr>
          <a:xfrm>
            <a:off x="2626763" y="2715721"/>
            <a:ext cx="923378" cy="1283770"/>
          </a:xfrm>
          <a:prstGeom prst="roundRect">
            <a:avLst>
              <a:gd name="adj" fmla="val 3900"/>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pPr algn="ctr"/>
            <a:r>
              <a:rPr kumimoji="1" lang="ja-JP" altLang="en-US" sz="800" b="1" dirty="0">
                <a:solidFill>
                  <a:schemeClr val="tx1"/>
                </a:solidFill>
              </a:rPr>
              <a:t>キッカー</a:t>
            </a:r>
            <a:r>
              <a:rPr lang="ja-JP" altLang="en-US" sz="800" b="1" dirty="0">
                <a:solidFill>
                  <a:schemeClr val="tx1"/>
                </a:solidFill>
              </a:rPr>
              <a:t>制御</a:t>
            </a:r>
            <a:r>
              <a:rPr kumimoji="1" lang="ja-JP" altLang="en-US" sz="800" b="1" dirty="0">
                <a:solidFill>
                  <a:schemeClr val="tx1"/>
                </a:solidFill>
              </a:rPr>
              <a:t>基盤</a:t>
            </a:r>
            <a:endParaRPr kumimoji="1" lang="en-US" altLang="ja-JP" sz="800" b="1" dirty="0">
              <a:solidFill>
                <a:schemeClr val="tx1"/>
              </a:solidFill>
            </a:endParaRPr>
          </a:p>
          <a:p>
            <a:pPr algn="ctr"/>
            <a:r>
              <a:rPr kumimoji="1" lang="en-US" altLang="ja-JP" sz="600" b="1" dirty="0">
                <a:solidFill>
                  <a:schemeClr val="tx1"/>
                </a:solidFill>
              </a:rPr>
              <a:t>Kicker Drive Board</a:t>
            </a:r>
          </a:p>
          <a:p>
            <a:pPr algn="ctr"/>
            <a:endParaRPr kumimoji="1" lang="en-US" altLang="ja-JP" sz="300" b="1" dirty="0">
              <a:solidFill>
                <a:schemeClr val="tx1"/>
              </a:solidFill>
            </a:endParaRPr>
          </a:p>
          <a:p>
            <a:pPr algn="ctr"/>
            <a:endParaRPr lang="en-US" altLang="ja-JP" sz="600" b="1" dirty="0">
              <a:solidFill>
                <a:schemeClr val="tx1"/>
              </a:solidFill>
            </a:endParaRPr>
          </a:p>
          <a:p>
            <a:pPr algn="ctr"/>
            <a:endParaRPr kumimoji="1" lang="en-US" altLang="ja-JP" sz="600" b="1" dirty="0">
              <a:solidFill>
                <a:schemeClr val="tx1"/>
              </a:solidFill>
            </a:endParaRPr>
          </a:p>
          <a:p>
            <a:pPr algn="ctr"/>
            <a:endParaRPr lang="en-US" altLang="ja-JP" sz="600" b="1" dirty="0">
              <a:solidFill>
                <a:schemeClr val="tx1"/>
              </a:solidFill>
            </a:endParaRPr>
          </a:p>
          <a:p>
            <a:pPr algn="ctr"/>
            <a:endParaRPr kumimoji="1" lang="en-US" altLang="ja-JP" sz="600" b="1" dirty="0">
              <a:solidFill>
                <a:schemeClr val="tx1"/>
              </a:solidFill>
            </a:endParaRPr>
          </a:p>
          <a:p>
            <a:pPr algn="ctr"/>
            <a:endParaRPr lang="en-US" altLang="ja-JP" sz="600" b="1" dirty="0">
              <a:solidFill>
                <a:schemeClr val="tx1"/>
              </a:solidFill>
            </a:endParaRPr>
          </a:p>
          <a:p>
            <a:pPr algn="ctr"/>
            <a:endParaRPr kumimoji="1" lang="en-US" altLang="ja-JP" sz="600" b="1" dirty="0">
              <a:solidFill>
                <a:schemeClr val="tx1"/>
              </a:solidFill>
            </a:endParaRPr>
          </a:p>
          <a:p>
            <a:pPr algn="ctr"/>
            <a:endParaRPr lang="en-US" altLang="ja-JP" sz="600" b="1" dirty="0">
              <a:solidFill>
                <a:schemeClr val="tx1"/>
              </a:solidFill>
            </a:endParaRPr>
          </a:p>
          <a:p>
            <a:pPr algn="ctr"/>
            <a:endParaRPr kumimoji="1" lang="en-US" altLang="ja-JP" sz="600" b="1" dirty="0">
              <a:solidFill>
                <a:schemeClr val="tx1"/>
              </a:solidFill>
            </a:endParaRPr>
          </a:p>
          <a:p>
            <a:pPr algn="ctr"/>
            <a:endParaRPr lang="en-US" altLang="ja-JP" sz="600" b="1" dirty="0">
              <a:solidFill>
                <a:schemeClr val="tx1"/>
              </a:solidFill>
            </a:endParaRPr>
          </a:p>
          <a:p>
            <a:pPr algn="ctr"/>
            <a:endParaRPr kumimoji="1" lang="en-US" altLang="ja-JP" sz="600" b="1" dirty="0">
              <a:solidFill>
                <a:schemeClr val="tx1"/>
              </a:solidFill>
            </a:endParaRPr>
          </a:p>
        </p:txBody>
      </p:sp>
      <p:grpSp>
        <p:nvGrpSpPr>
          <p:cNvPr id="1312" name="グループ化 1311">
            <a:extLst>
              <a:ext uri="{FF2B5EF4-FFF2-40B4-BE49-F238E27FC236}">
                <a16:creationId xmlns:a16="http://schemas.microsoft.com/office/drawing/2014/main" id="{834E5D5E-BFEA-D7C8-7C9C-DAF706242DB2}"/>
              </a:ext>
            </a:extLst>
          </p:cNvPr>
          <p:cNvGrpSpPr/>
          <p:nvPr/>
        </p:nvGrpSpPr>
        <p:grpSpPr>
          <a:xfrm>
            <a:off x="2670290" y="3270930"/>
            <a:ext cx="865596" cy="230664"/>
            <a:chOff x="3074945" y="1654969"/>
            <a:chExt cx="456279" cy="352766"/>
          </a:xfrm>
        </p:grpSpPr>
        <p:sp>
          <p:nvSpPr>
            <p:cNvPr id="1313" name="正方形/長方形 1312">
              <a:extLst>
                <a:ext uri="{FF2B5EF4-FFF2-40B4-BE49-F238E27FC236}">
                  <a16:creationId xmlns:a16="http://schemas.microsoft.com/office/drawing/2014/main" id="{D0862CD0-94C7-6517-FD08-5711E00C0CF4}"/>
                </a:ext>
              </a:extLst>
            </p:cNvPr>
            <p:cNvSpPr/>
            <p:nvPr/>
          </p:nvSpPr>
          <p:spPr>
            <a:xfrm>
              <a:off x="3148356" y="1654969"/>
              <a:ext cx="308819" cy="35276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dirty="0"/>
            </a:p>
          </p:txBody>
        </p:sp>
        <p:sp>
          <p:nvSpPr>
            <p:cNvPr id="1314" name="テキスト ボックス 1313">
              <a:extLst>
                <a:ext uri="{FF2B5EF4-FFF2-40B4-BE49-F238E27FC236}">
                  <a16:creationId xmlns:a16="http://schemas.microsoft.com/office/drawing/2014/main" id="{5A8599C4-68DE-280F-1598-CBD535E1C2A2}"/>
                </a:ext>
              </a:extLst>
            </p:cNvPr>
            <p:cNvSpPr txBox="1"/>
            <p:nvPr/>
          </p:nvSpPr>
          <p:spPr>
            <a:xfrm>
              <a:off x="3074945" y="1676370"/>
              <a:ext cx="456279" cy="307777"/>
            </a:xfrm>
            <a:prstGeom prst="rect">
              <a:avLst/>
            </a:prstGeom>
            <a:noFill/>
          </p:spPr>
          <p:txBody>
            <a:bodyPr wrap="square" rtlCol="0">
              <a:spAutoFit/>
            </a:bodyPr>
            <a:lstStyle/>
            <a:p>
              <a:pPr algn="ctr"/>
              <a:r>
                <a:rPr kumimoji="1" lang="en-US" altLang="ja-JP" sz="700" dirty="0">
                  <a:solidFill>
                    <a:schemeClr val="bg1"/>
                  </a:solidFill>
                </a:rPr>
                <a:t>48</a:t>
              </a:r>
              <a:r>
                <a:rPr lang="en-US" altLang="ja-JP" sz="700" dirty="0">
                  <a:solidFill>
                    <a:schemeClr val="bg1"/>
                  </a:solidFill>
                </a:rPr>
                <a:t>V</a:t>
              </a:r>
              <a:endParaRPr kumimoji="1" lang="ja-JP" altLang="en-US" sz="700" dirty="0">
                <a:solidFill>
                  <a:schemeClr val="bg1"/>
                </a:solidFill>
              </a:endParaRPr>
            </a:p>
          </p:txBody>
        </p:sp>
      </p:grpSp>
      <p:grpSp>
        <p:nvGrpSpPr>
          <p:cNvPr id="1277" name="グループ化 1276">
            <a:extLst>
              <a:ext uri="{FF2B5EF4-FFF2-40B4-BE49-F238E27FC236}">
                <a16:creationId xmlns:a16="http://schemas.microsoft.com/office/drawing/2014/main" id="{D28FCDEE-DBB7-EFCC-C3AB-F3FD838AE624}"/>
              </a:ext>
            </a:extLst>
          </p:cNvPr>
          <p:cNvGrpSpPr/>
          <p:nvPr/>
        </p:nvGrpSpPr>
        <p:grpSpPr>
          <a:xfrm>
            <a:off x="2733392" y="3437030"/>
            <a:ext cx="720959" cy="487806"/>
            <a:chOff x="3479246" y="3085886"/>
            <a:chExt cx="720959" cy="487806"/>
          </a:xfrm>
        </p:grpSpPr>
        <p:sp>
          <p:nvSpPr>
            <p:cNvPr id="1273" name="四角形: 角を丸くする 1272">
              <a:extLst>
                <a:ext uri="{FF2B5EF4-FFF2-40B4-BE49-F238E27FC236}">
                  <a16:creationId xmlns:a16="http://schemas.microsoft.com/office/drawing/2014/main" id="{1C90B9BF-AD61-FA8F-54A3-1E613DFC33B5}"/>
                </a:ext>
              </a:extLst>
            </p:cNvPr>
            <p:cNvSpPr/>
            <p:nvPr/>
          </p:nvSpPr>
          <p:spPr>
            <a:xfrm>
              <a:off x="3479246" y="3085886"/>
              <a:ext cx="720959" cy="487806"/>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pPr algn="ctr"/>
              <a:r>
                <a:rPr kumimoji="1" lang="ja-JP" altLang="en-US" sz="700" b="1" dirty="0">
                  <a:solidFill>
                    <a:schemeClr val="tx1"/>
                  </a:solidFill>
                </a:rPr>
                <a:t>ソレノイド</a:t>
              </a:r>
              <a:endParaRPr kumimoji="1" lang="en-US" altLang="ja-JP" sz="700" b="1" dirty="0">
                <a:solidFill>
                  <a:schemeClr val="tx1"/>
                </a:solidFill>
              </a:endParaRPr>
            </a:p>
            <a:p>
              <a:pPr algn="ctr"/>
              <a:r>
                <a:rPr lang="en-US" altLang="ja-JP" sz="500" dirty="0">
                  <a:solidFill>
                    <a:schemeClr val="tx1"/>
                  </a:solidFill>
                </a:rPr>
                <a:t>CB1037</a:t>
              </a:r>
              <a:endParaRPr kumimoji="1" lang="en-US" altLang="ja-JP" sz="700" dirty="0">
                <a:solidFill>
                  <a:schemeClr val="tx1"/>
                </a:solidFill>
              </a:endParaRPr>
            </a:p>
            <a:p>
              <a:pPr algn="ctr"/>
              <a:endParaRPr lang="en-US" altLang="ja-JP" sz="200" dirty="0">
                <a:solidFill>
                  <a:schemeClr val="tx1"/>
                </a:solidFill>
              </a:endParaRPr>
            </a:p>
            <a:p>
              <a:pPr algn="ctr"/>
              <a:endParaRPr kumimoji="1" lang="en-US" altLang="ja-JP" sz="700" dirty="0">
                <a:solidFill>
                  <a:schemeClr val="tx1"/>
                </a:solidFill>
              </a:endParaRPr>
            </a:p>
            <a:p>
              <a:pPr algn="ctr"/>
              <a:endParaRPr kumimoji="1" lang="en-US" altLang="ja-JP" sz="700" dirty="0">
                <a:solidFill>
                  <a:schemeClr val="tx1"/>
                </a:solidFill>
              </a:endParaRPr>
            </a:p>
          </p:txBody>
        </p:sp>
        <p:pic>
          <p:nvPicPr>
            <p:cNvPr id="1274" name="Picture 8" descr="https://cdn.discordapp.com/attachments/1081540943049654294/1085570498320138260/image.png">
              <a:extLst>
                <a:ext uri="{FF2B5EF4-FFF2-40B4-BE49-F238E27FC236}">
                  <a16:creationId xmlns:a16="http://schemas.microsoft.com/office/drawing/2014/main" id="{3F711638-B353-F7B7-D66B-3C26C73AED47}"/>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2847" t="21526" r="18488" b="21149"/>
            <a:stretch/>
          </p:blipFill>
          <p:spPr bwMode="auto">
            <a:xfrm rot="10800000" flipV="1">
              <a:off x="3606473" y="3316758"/>
              <a:ext cx="455665" cy="239112"/>
            </a:xfrm>
            <a:prstGeom prst="rect">
              <a:avLst/>
            </a:prstGeom>
            <a:noFill/>
            <a:extLst>
              <a:ext uri="{909E8E84-426E-40DD-AFC4-6F175D3DCCD1}">
                <a14:hiddenFill xmlns:a14="http://schemas.microsoft.com/office/drawing/2010/main">
                  <a:solidFill>
                    <a:srgbClr val="FFFFFF"/>
                  </a:solidFill>
                </a14:hiddenFill>
              </a:ext>
            </a:extLst>
          </p:spPr>
        </p:pic>
      </p:grpSp>
      <p:sp>
        <p:nvSpPr>
          <p:cNvPr id="1275" name="四角形: 角を丸くする 1274">
            <a:extLst>
              <a:ext uri="{FF2B5EF4-FFF2-40B4-BE49-F238E27FC236}">
                <a16:creationId xmlns:a16="http://schemas.microsoft.com/office/drawing/2014/main" id="{8D9D7DB7-AB63-E043-791A-C07D8D87F106}"/>
              </a:ext>
            </a:extLst>
          </p:cNvPr>
          <p:cNvSpPr/>
          <p:nvPr/>
        </p:nvSpPr>
        <p:spPr>
          <a:xfrm>
            <a:off x="2733392" y="3050418"/>
            <a:ext cx="720959" cy="260714"/>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pPr algn="ctr"/>
            <a:r>
              <a:rPr kumimoji="1" lang="en-US" altLang="ja-JP" sz="600" b="1" dirty="0">
                <a:solidFill>
                  <a:schemeClr val="tx1"/>
                </a:solidFill>
              </a:rPr>
              <a:t>  </a:t>
            </a:r>
            <a:r>
              <a:rPr kumimoji="1" lang="ja-JP" altLang="en-US" sz="600" b="1" dirty="0">
                <a:solidFill>
                  <a:schemeClr val="tx1"/>
                </a:solidFill>
              </a:rPr>
              <a:t>キッカー制御基板</a:t>
            </a:r>
            <a:r>
              <a:rPr lang="en-US" altLang="ja-JP" sz="500" b="1" dirty="0">
                <a:solidFill>
                  <a:schemeClr val="tx1"/>
                </a:solidFill>
              </a:rPr>
              <a:t>  </a:t>
            </a:r>
            <a:r>
              <a:rPr lang="en-US" altLang="ja-JP" sz="600" b="1" dirty="0">
                <a:solidFill>
                  <a:schemeClr val="tx1"/>
                </a:solidFill>
              </a:rPr>
              <a:t>(</a:t>
            </a:r>
            <a:r>
              <a:rPr lang="ja-JP" altLang="en-US" sz="600" b="1" dirty="0">
                <a:solidFill>
                  <a:schemeClr val="tx1"/>
                </a:solidFill>
              </a:rPr>
              <a:t>右欄参照</a:t>
            </a:r>
            <a:r>
              <a:rPr lang="en-US" altLang="ja-JP" sz="600" b="1" dirty="0">
                <a:solidFill>
                  <a:schemeClr val="tx1"/>
                </a:solidFill>
              </a:rPr>
              <a:t>)</a:t>
            </a:r>
            <a:endParaRPr kumimoji="1" lang="en-US" altLang="ja-JP" sz="600" b="1" dirty="0">
              <a:solidFill>
                <a:schemeClr val="tx1"/>
              </a:solidFill>
            </a:endParaRPr>
          </a:p>
        </p:txBody>
      </p:sp>
      <p:grpSp>
        <p:nvGrpSpPr>
          <p:cNvPr id="1320" name="グループ化 1319">
            <a:extLst>
              <a:ext uri="{FF2B5EF4-FFF2-40B4-BE49-F238E27FC236}">
                <a16:creationId xmlns:a16="http://schemas.microsoft.com/office/drawing/2014/main" id="{48370EF8-6C30-6CC9-0963-20223B595EA6}"/>
              </a:ext>
            </a:extLst>
          </p:cNvPr>
          <p:cNvGrpSpPr/>
          <p:nvPr/>
        </p:nvGrpSpPr>
        <p:grpSpPr>
          <a:xfrm>
            <a:off x="6289721" y="2914464"/>
            <a:ext cx="316256" cy="1026159"/>
            <a:chOff x="6277095" y="2763494"/>
            <a:chExt cx="316256" cy="1026159"/>
          </a:xfrm>
        </p:grpSpPr>
        <p:sp>
          <p:nvSpPr>
            <p:cNvPr id="1316" name="四角形: 角を丸くする 1315">
              <a:extLst>
                <a:ext uri="{FF2B5EF4-FFF2-40B4-BE49-F238E27FC236}">
                  <a16:creationId xmlns:a16="http://schemas.microsoft.com/office/drawing/2014/main" id="{EE4269ED-8D00-5F93-A15F-F62CA4687695}"/>
                </a:ext>
              </a:extLst>
            </p:cNvPr>
            <p:cNvSpPr/>
            <p:nvPr/>
          </p:nvSpPr>
          <p:spPr>
            <a:xfrm>
              <a:off x="6277095" y="2763494"/>
              <a:ext cx="315666" cy="523091"/>
            </a:xfrm>
            <a:prstGeom prst="roundRect">
              <a:avLst>
                <a:gd name="adj" fmla="val 10531"/>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r>
                <a:rPr kumimoji="1" lang="en-US" altLang="ja-JP" sz="600" dirty="0">
                  <a:solidFill>
                    <a:schemeClr val="tx1"/>
                  </a:solidFill>
                </a:rPr>
                <a:t> Tactile</a:t>
              </a:r>
            </a:p>
            <a:p>
              <a:r>
                <a:rPr lang="en-US" altLang="ja-JP" sz="600" dirty="0">
                  <a:solidFill>
                    <a:schemeClr val="tx1"/>
                  </a:solidFill>
                </a:rPr>
                <a:t> Switch</a:t>
              </a:r>
            </a:p>
            <a:p>
              <a:r>
                <a:rPr lang="en-US" altLang="ja-JP" sz="600" dirty="0">
                  <a:solidFill>
                    <a:schemeClr val="tx1"/>
                  </a:solidFill>
                </a:rPr>
                <a:t>     x 3</a:t>
              </a:r>
            </a:p>
            <a:p>
              <a:endParaRPr lang="en-US" altLang="ja-JP" sz="600" dirty="0">
                <a:solidFill>
                  <a:schemeClr val="tx1"/>
                </a:solidFill>
              </a:endParaRPr>
            </a:p>
            <a:p>
              <a:endParaRPr lang="en-US" altLang="ja-JP" sz="600" dirty="0">
                <a:solidFill>
                  <a:schemeClr val="tx1"/>
                </a:solidFill>
              </a:endParaRPr>
            </a:p>
          </p:txBody>
        </p:sp>
        <p:pic>
          <p:nvPicPr>
            <p:cNvPr id="1317" name="Picture 28" descr="表面実装用タクトスイッチ 4.5mm×4.5mmスイッチ 全高6.5mm 10個入 ＜1sw-007＞">
              <a:extLst>
                <a:ext uri="{FF2B5EF4-FFF2-40B4-BE49-F238E27FC236}">
                  <a16:creationId xmlns:a16="http://schemas.microsoft.com/office/drawing/2014/main" id="{F7D7317C-023E-5102-4E0A-626F7F7E425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3196" t="10424" r="16718" b="8525"/>
            <a:stretch/>
          </p:blipFill>
          <p:spPr bwMode="auto">
            <a:xfrm>
              <a:off x="6346725" y="3081767"/>
              <a:ext cx="185714" cy="170725"/>
            </a:xfrm>
            <a:prstGeom prst="rect">
              <a:avLst/>
            </a:prstGeom>
            <a:noFill/>
            <a:extLst>
              <a:ext uri="{909E8E84-426E-40DD-AFC4-6F175D3DCCD1}">
                <a14:hiddenFill xmlns:a14="http://schemas.microsoft.com/office/drawing/2010/main">
                  <a:solidFill>
                    <a:srgbClr val="FFFFFF"/>
                  </a:solidFill>
                </a14:hiddenFill>
              </a:ext>
            </a:extLst>
          </p:spPr>
        </p:pic>
        <p:sp>
          <p:nvSpPr>
            <p:cNvPr id="1318" name="四角形: 角を丸くする 1317">
              <a:extLst>
                <a:ext uri="{FF2B5EF4-FFF2-40B4-BE49-F238E27FC236}">
                  <a16:creationId xmlns:a16="http://schemas.microsoft.com/office/drawing/2014/main" id="{497A68C3-0DF3-5AF6-E0ED-80471498D3C3}"/>
                </a:ext>
              </a:extLst>
            </p:cNvPr>
            <p:cNvSpPr/>
            <p:nvPr/>
          </p:nvSpPr>
          <p:spPr>
            <a:xfrm>
              <a:off x="6277685" y="3323828"/>
              <a:ext cx="315666" cy="465825"/>
            </a:xfrm>
            <a:prstGeom prst="roundRect">
              <a:avLst>
                <a:gd name="adj" fmla="val 10531"/>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r>
                <a:rPr kumimoji="1" lang="en-US" altLang="ja-JP" sz="600" dirty="0">
                  <a:solidFill>
                    <a:schemeClr val="tx1"/>
                  </a:solidFill>
                </a:rPr>
                <a:t> Toggle</a:t>
              </a:r>
              <a:br>
                <a:rPr kumimoji="1" lang="en-US" altLang="ja-JP" sz="600" dirty="0">
                  <a:solidFill>
                    <a:schemeClr val="tx1"/>
                  </a:solidFill>
                </a:rPr>
              </a:br>
              <a:r>
                <a:rPr kumimoji="1" lang="en-US" altLang="ja-JP" sz="600" dirty="0">
                  <a:solidFill>
                    <a:schemeClr val="tx1"/>
                  </a:solidFill>
                </a:rPr>
                <a:t> Switch</a:t>
              </a:r>
            </a:p>
            <a:p>
              <a:endParaRPr lang="en-US" altLang="ja-JP" sz="600" dirty="0">
                <a:solidFill>
                  <a:schemeClr val="tx1"/>
                </a:solidFill>
              </a:endParaRPr>
            </a:p>
            <a:p>
              <a:endParaRPr lang="en-US" altLang="ja-JP" sz="500" dirty="0">
                <a:solidFill>
                  <a:schemeClr val="tx1"/>
                </a:solidFill>
              </a:endParaRPr>
            </a:p>
            <a:p>
              <a:endParaRPr lang="en-US" altLang="ja-JP" sz="500" dirty="0">
                <a:solidFill>
                  <a:schemeClr val="tx1"/>
                </a:solidFill>
              </a:endParaRPr>
            </a:p>
          </p:txBody>
        </p:sp>
        <p:pic>
          <p:nvPicPr>
            <p:cNvPr id="1319" name="Picture 30" descr="波動スイッチ DS-850K-S-WD: 制御部品・駆動部品 秋月電子通商-電子部品・ネット通販">
              <a:extLst>
                <a:ext uri="{FF2B5EF4-FFF2-40B4-BE49-F238E27FC236}">
                  <a16:creationId xmlns:a16="http://schemas.microsoft.com/office/drawing/2014/main" id="{8804B75E-F79A-5ACF-45B3-ACDBA0524C7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7694" t="24262" r="28308" b="17904"/>
            <a:stretch/>
          </p:blipFill>
          <p:spPr bwMode="auto">
            <a:xfrm>
              <a:off x="6323787" y="3554032"/>
              <a:ext cx="229685" cy="226435"/>
            </a:xfrm>
            <a:prstGeom prst="rect">
              <a:avLst/>
            </a:prstGeom>
            <a:noFill/>
            <a:extLst>
              <a:ext uri="{909E8E84-426E-40DD-AFC4-6F175D3DCCD1}">
                <a14:hiddenFill xmlns:a14="http://schemas.microsoft.com/office/drawing/2010/main">
                  <a:solidFill>
                    <a:srgbClr val="FFFFFF"/>
                  </a:solidFill>
                </a14:hiddenFill>
              </a:ext>
            </a:extLst>
          </p:spPr>
        </p:pic>
      </p:grpSp>
      <p:pic>
        <p:nvPicPr>
          <p:cNvPr id="1321" name="Picture 32">
            <a:extLst>
              <a:ext uri="{FF2B5EF4-FFF2-40B4-BE49-F238E27FC236}">
                <a16:creationId xmlns:a16="http://schemas.microsoft.com/office/drawing/2014/main" id="{44A179F5-C0B0-066A-980B-DFFAA4A095D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38020" t="6417" r="49993" b="2258"/>
          <a:stretch/>
        </p:blipFill>
        <p:spPr bwMode="auto">
          <a:xfrm rot="5400000">
            <a:off x="4646155" y="3356233"/>
            <a:ext cx="76401" cy="572866"/>
          </a:xfrm>
          <a:prstGeom prst="rect">
            <a:avLst/>
          </a:prstGeom>
          <a:noFill/>
          <a:extLst>
            <a:ext uri="{909E8E84-426E-40DD-AFC4-6F175D3DCCD1}">
              <a14:hiddenFill xmlns:a14="http://schemas.microsoft.com/office/drawing/2010/main">
                <a:solidFill>
                  <a:srgbClr val="FFFFFF"/>
                </a:solidFill>
              </a14:hiddenFill>
            </a:ext>
          </a:extLst>
        </p:spPr>
      </p:pic>
      <p:pic>
        <p:nvPicPr>
          <p:cNvPr id="1322" name="Picture 32">
            <a:extLst>
              <a:ext uri="{FF2B5EF4-FFF2-40B4-BE49-F238E27FC236}">
                <a16:creationId xmlns:a16="http://schemas.microsoft.com/office/drawing/2014/main" id="{A7CA62DB-8A1A-435B-EEA5-61386600E8F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38020" t="6417" r="49993" b="2258"/>
          <a:stretch/>
        </p:blipFill>
        <p:spPr bwMode="auto">
          <a:xfrm rot="5400000">
            <a:off x="4646155" y="3455757"/>
            <a:ext cx="76401" cy="572866"/>
          </a:xfrm>
          <a:prstGeom prst="rect">
            <a:avLst/>
          </a:prstGeom>
          <a:noFill/>
          <a:extLst>
            <a:ext uri="{909E8E84-426E-40DD-AFC4-6F175D3DCCD1}">
              <a14:hiddenFill xmlns:a14="http://schemas.microsoft.com/office/drawing/2010/main">
                <a:solidFill>
                  <a:srgbClr val="FFFFFF"/>
                </a:solidFill>
              </a14:hiddenFill>
            </a:ext>
          </a:extLst>
        </p:spPr>
      </p:pic>
      <p:pic>
        <p:nvPicPr>
          <p:cNvPr id="1323" name="Picture 32">
            <a:extLst>
              <a:ext uri="{FF2B5EF4-FFF2-40B4-BE49-F238E27FC236}">
                <a16:creationId xmlns:a16="http://schemas.microsoft.com/office/drawing/2014/main" id="{42204271-D0D1-438E-F725-7CECB2340D3A}"/>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38020" t="6417" r="49993" b="2258"/>
          <a:stretch/>
        </p:blipFill>
        <p:spPr bwMode="auto">
          <a:xfrm rot="5400000">
            <a:off x="4646155" y="3559227"/>
            <a:ext cx="76401" cy="572866"/>
          </a:xfrm>
          <a:prstGeom prst="rect">
            <a:avLst/>
          </a:prstGeom>
          <a:noFill/>
          <a:extLst>
            <a:ext uri="{909E8E84-426E-40DD-AFC4-6F175D3DCCD1}">
              <a14:hiddenFill xmlns:a14="http://schemas.microsoft.com/office/drawing/2010/main">
                <a:solidFill>
                  <a:srgbClr val="FFFFFF"/>
                </a:solidFill>
              </a14:hiddenFill>
            </a:ext>
          </a:extLst>
        </p:spPr>
      </p:pic>
      <p:sp>
        <p:nvSpPr>
          <p:cNvPr id="1326" name="正方形/長方形 1325">
            <a:extLst>
              <a:ext uri="{FF2B5EF4-FFF2-40B4-BE49-F238E27FC236}">
                <a16:creationId xmlns:a16="http://schemas.microsoft.com/office/drawing/2014/main" id="{864F925A-28E1-3EE0-EA43-C2F084A7C5D0}"/>
              </a:ext>
            </a:extLst>
          </p:cNvPr>
          <p:cNvSpPr/>
          <p:nvPr/>
        </p:nvSpPr>
        <p:spPr>
          <a:xfrm rot="2565621">
            <a:off x="3442751" y="2553168"/>
            <a:ext cx="544781" cy="114485"/>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500" dirty="0"/>
              <a:t>11.1V</a:t>
            </a:r>
            <a:endParaRPr kumimoji="1" lang="ja-JP" altLang="en-US" sz="500" dirty="0"/>
          </a:p>
        </p:txBody>
      </p:sp>
      <p:grpSp>
        <p:nvGrpSpPr>
          <p:cNvPr id="26" name="グループ化 25">
            <a:extLst>
              <a:ext uri="{FF2B5EF4-FFF2-40B4-BE49-F238E27FC236}">
                <a16:creationId xmlns:a16="http://schemas.microsoft.com/office/drawing/2014/main" id="{031D795C-18DD-E820-BFCD-4B1A345BF83C}"/>
              </a:ext>
            </a:extLst>
          </p:cNvPr>
          <p:cNvGrpSpPr/>
          <p:nvPr/>
        </p:nvGrpSpPr>
        <p:grpSpPr>
          <a:xfrm>
            <a:off x="2626762" y="2164601"/>
            <a:ext cx="1030837" cy="326204"/>
            <a:chOff x="2693437" y="1890760"/>
            <a:chExt cx="1030837" cy="326204"/>
          </a:xfrm>
        </p:grpSpPr>
        <p:sp>
          <p:nvSpPr>
            <p:cNvPr id="14" name="四角形: 角を丸くする 13">
              <a:extLst>
                <a:ext uri="{FF2B5EF4-FFF2-40B4-BE49-F238E27FC236}">
                  <a16:creationId xmlns:a16="http://schemas.microsoft.com/office/drawing/2014/main" id="{DCF6A820-F8A7-F642-66FA-B2491A755D72}"/>
                </a:ext>
              </a:extLst>
            </p:cNvPr>
            <p:cNvSpPr/>
            <p:nvPr/>
          </p:nvSpPr>
          <p:spPr>
            <a:xfrm>
              <a:off x="2693437" y="1890760"/>
              <a:ext cx="1030837" cy="326204"/>
            </a:xfrm>
            <a:prstGeom prst="roundRect">
              <a:avLst>
                <a:gd name="adj" fmla="val 16335"/>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ja-JP" altLang="en-US" sz="900" b="1" dirty="0">
                  <a:solidFill>
                    <a:schemeClr val="tx1"/>
                  </a:solidFill>
                </a:rPr>
                <a:t>電源</a:t>
              </a:r>
              <a:r>
                <a:rPr kumimoji="1" lang="ja-JP" altLang="en-US" sz="900" b="1" dirty="0">
                  <a:solidFill>
                    <a:schemeClr val="tx1"/>
                  </a:solidFill>
                </a:rPr>
                <a:t>基板</a:t>
              </a:r>
              <a:endParaRPr kumimoji="1" lang="en-US" altLang="ja-JP" sz="1100" b="1" dirty="0">
                <a:solidFill>
                  <a:schemeClr val="tx1"/>
                </a:solidFill>
              </a:endParaRPr>
            </a:p>
            <a:p>
              <a:r>
                <a:rPr kumimoji="1" lang="en-US" altLang="ja-JP" sz="600" b="1" dirty="0">
                  <a:solidFill>
                    <a:schemeClr val="tx1"/>
                  </a:solidFill>
                </a:rPr>
                <a:t>Power Supply Unit</a:t>
              </a:r>
            </a:p>
          </p:txBody>
        </p:sp>
        <p:pic>
          <p:nvPicPr>
            <p:cNvPr id="1028" name="Picture 4" descr="電気ヒューズラインアイコン、アウトラインベクトルサイン、白に分離された線形スタイルのピクトグラム。○シンボル、ロゴイラスト。編集可能なストロークの イラスト素材・ベクター Image 95252243">
              <a:extLst>
                <a:ext uri="{FF2B5EF4-FFF2-40B4-BE49-F238E27FC236}">
                  <a16:creationId xmlns:a16="http://schemas.microsoft.com/office/drawing/2014/main" id="{B687B9D3-B41C-7EB8-E7BB-A335CA600D6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9141" t="25074" r="38993" b="25369"/>
            <a:stretch/>
          </p:blipFill>
          <p:spPr bwMode="auto">
            <a:xfrm flipH="1">
              <a:off x="3515179" y="1906214"/>
              <a:ext cx="130300" cy="295295"/>
            </a:xfrm>
            <a:prstGeom prst="rect">
              <a:avLst/>
            </a:prstGeom>
            <a:noFill/>
            <a:extLst>
              <a:ext uri="{909E8E84-426E-40DD-AFC4-6F175D3DCCD1}">
                <a14:hiddenFill xmlns:a14="http://schemas.microsoft.com/office/drawing/2010/main">
                  <a:solidFill>
                    <a:srgbClr val="FFFFFF"/>
                  </a:solidFill>
                </a14:hiddenFill>
              </a:ext>
            </a:extLst>
          </p:spPr>
        </p:pic>
      </p:grpSp>
      <p:sp>
        <p:nvSpPr>
          <p:cNvPr id="1327" name="四角形: 角を丸くする 1326">
            <a:extLst>
              <a:ext uri="{FF2B5EF4-FFF2-40B4-BE49-F238E27FC236}">
                <a16:creationId xmlns:a16="http://schemas.microsoft.com/office/drawing/2014/main" id="{7D326A4E-CD14-AC80-EA19-69425D2D70D3}"/>
              </a:ext>
            </a:extLst>
          </p:cNvPr>
          <p:cNvSpPr/>
          <p:nvPr/>
        </p:nvSpPr>
        <p:spPr>
          <a:xfrm>
            <a:off x="3582614" y="2715312"/>
            <a:ext cx="672764" cy="1288973"/>
          </a:xfrm>
          <a:prstGeom prst="roundRect">
            <a:avLst>
              <a:gd name="adj" fmla="val 5669"/>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pPr algn="ctr"/>
            <a:r>
              <a:rPr lang="ja-JP" altLang="en-US" sz="800" b="1" dirty="0">
                <a:solidFill>
                  <a:schemeClr val="tx1"/>
                </a:solidFill>
              </a:rPr>
              <a:t>ドリブラー</a:t>
            </a:r>
            <a:endParaRPr lang="en-US" altLang="ja-JP" sz="800" b="1" dirty="0">
              <a:solidFill>
                <a:schemeClr val="tx1"/>
              </a:solidFill>
            </a:endParaRPr>
          </a:p>
          <a:p>
            <a:pPr algn="ctr"/>
            <a:r>
              <a:rPr lang="en-US" altLang="ja-JP" sz="600" b="1" dirty="0">
                <a:solidFill>
                  <a:schemeClr val="tx1"/>
                </a:solidFill>
              </a:rPr>
              <a:t>Dribbler</a:t>
            </a:r>
          </a:p>
          <a:p>
            <a:pPr algn="ctr"/>
            <a:endParaRPr lang="en-US" altLang="ja-JP" sz="400" b="1" dirty="0">
              <a:solidFill>
                <a:schemeClr val="tx1"/>
              </a:solidFill>
            </a:endParaRPr>
          </a:p>
          <a:p>
            <a:pPr algn="ctr"/>
            <a:endParaRPr lang="en-US" altLang="ja-JP" sz="600" b="1" dirty="0">
              <a:solidFill>
                <a:schemeClr val="tx1"/>
              </a:solidFill>
            </a:endParaRPr>
          </a:p>
          <a:p>
            <a:pPr algn="ctr"/>
            <a:endParaRPr kumimoji="1" lang="en-US" altLang="ja-JP" sz="600" b="1" dirty="0">
              <a:solidFill>
                <a:schemeClr val="tx1"/>
              </a:solidFill>
            </a:endParaRPr>
          </a:p>
          <a:p>
            <a:pPr algn="ctr"/>
            <a:endParaRPr lang="en-US" altLang="ja-JP" sz="600" b="1" dirty="0">
              <a:solidFill>
                <a:schemeClr val="tx1"/>
              </a:solidFill>
            </a:endParaRPr>
          </a:p>
          <a:p>
            <a:pPr algn="ctr"/>
            <a:endParaRPr kumimoji="1" lang="en-US" altLang="ja-JP" sz="600" b="1" dirty="0">
              <a:solidFill>
                <a:schemeClr val="tx1"/>
              </a:solidFill>
            </a:endParaRPr>
          </a:p>
          <a:p>
            <a:pPr algn="ctr"/>
            <a:endParaRPr lang="en-US" altLang="ja-JP" sz="600" b="1" dirty="0">
              <a:solidFill>
                <a:schemeClr val="tx1"/>
              </a:solidFill>
            </a:endParaRPr>
          </a:p>
          <a:p>
            <a:pPr algn="ctr"/>
            <a:endParaRPr kumimoji="1" lang="en-US" altLang="ja-JP" sz="600" b="1" dirty="0">
              <a:solidFill>
                <a:schemeClr val="tx1"/>
              </a:solidFill>
            </a:endParaRPr>
          </a:p>
          <a:p>
            <a:pPr algn="ctr"/>
            <a:endParaRPr lang="en-US" altLang="ja-JP" sz="600" b="1" dirty="0">
              <a:solidFill>
                <a:schemeClr val="tx1"/>
              </a:solidFill>
            </a:endParaRPr>
          </a:p>
          <a:p>
            <a:pPr algn="ctr"/>
            <a:endParaRPr kumimoji="1" lang="en-US" altLang="ja-JP" sz="600" b="1" dirty="0">
              <a:solidFill>
                <a:schemeClr val="tx1"/>
              </a:solidFill>
            </a:endParaRPr>
          </a:p>
          <a:p>
            <a:pPr algn="ctr"/>
            <a:endParaRPr lang="en-US" altLang="ja-JP" sz="600" b="1" dirty="0">
              <a:solidFill>
                <a:schemeClr val="tx1"/>
              </a:solidFill>
            </a:endParaRPr>
          </a:p>
          <a:p>
            <a:pPr algn="ctr"/>
            <a:endParaRPr kumimoji="1" lang="en-US" altLang="ja-JP" sz="600" b="1" dirty="0">
              <a:solidFill>
                <a:schemeClr val="tx1"/>
              </a:solidFill>
            </a:endParaRPr>
          </a:p>
        </p:txBody>
      </p:sp>
      <p:sp>
        <p:nvSpPr>
          <p:cNvPr id="1332" name="正方形/長方形 1331">
            <a:extLst>
              <a:ext uri="{FF2B5EF4-FFF2-40B4-BE49-F238E27FC236}">
                <a16:creationId xmlns:a16="http://schemas.microsoft.com/office/drawing/2014/main" id="{9505F24A-04D6-CD99-9F32-7BAE2B893A04}"/>
              </a:ext>
            </a:extLst>
          </p:cNvPr>
          <p:cNvSpPr/>
          <p:nvPr/>
        </p:nvSpPr>
        <p:spPr>
          <a:xfrm>
            <a:off x="3871844" y="3171058"/>
            <a:ext cx="103145" cy="114485"/>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dirty="0"/>
          </a:p>
        </p:txBody>
      </p:sp>
      <p:sp>
        <p:nvSpPr>
          <p:cNvPr id="1328" name="四角形: 角を丸くする 1327">
            <a:extLst>
              <a:ext uri="{FF2B5EF4-FFF2-40B4-BE49-F238E27FC236}">
                <a16:creationId xmlns:a16="http://schemas.microsoft.com/office/drawing/2014/main" id="{EA22B46D-F2E3-0FFE-6A61-3AD489BD20E2}"/>
              </a:ext>
            </a:extLst>
          </p:cNvPr>
          <p:cNvSpPr/>
          <p:nvPr/>
        </p:nvSpPr>
        <p:spPr>
          <a:xfrm>
            <a:off x="3614452" y="3036748"/>
            <a:ext cx="613388" cy="144027"/>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pPr algn="ctr"/>
            <a:r>
              <a:rPr kumimoji="1" lang="en-US" altLang="ja-JP" sz="600" dirty="0">
                <a:solidFill>
                  <a:schemeClr val="tx1"/>
                </a:solidFill>
              </a:rPr>
              <a:t>ESC</a:t>
            </a:r>
          </a:p>
        </p:txBody>
      </p:sp>
      <p:sp>
        <p:nvSpPr>
          <p:cNvPr id="1329" name="四角形: 角を丸くする 1328">
            <a:extLst>
              <a:ext uri="{FF2B5EF4-FFF2-40B4-BE49-F238E27FC236}">
                <a16:creationId xmlns:a16="http://schemas.microsoft.com/office/drawing/2014/main" id="{B7C3F389-1EDE-08D4-2E3E-BF5478BBAEAB}"/>
              </a:ext>
            </a:extLst>
          </p:cNvPr>
          <p:cNvSpPr/>
          <p:nvPr/>
        </p:nvSpPr>
        <p:spPr>
          <a:xfrm>
            <a:off x="3614452" y="3258607"/>
            <a:ext cx="613388" cy="676560"/>
          </a:xfrm>
          <a:prstGeom prst="roundRect">
            <a:avLst>
              <a:gd name="adj" fmla="val 3548"/>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18000" tIns="18000" rIns="18000" bIns="18000" rtlCol="0" anchor="ctr"/>
          <a:lstStyle/>
          <a:p>
            <a:pPr algn="ctr"/>
            <a:r>
              <a:rPr kumimoji="1" lang="ja-JP" altLang="en-US" sz="600" dirty="0">
                <a:solidFill>
                  <a:schemeClr val="tx1"/>
                </a:solidFill>
              </a:rPr>
              <a:t>回転体</a:t>
            </a:r>
            <a:endParaRPr kumimoji="1" lang="en-US" altLang="ja-JP" sz="600" dirty="0">
              <a:solidFill>
                <a:schemeClr val="tx1"/>
              </a:solidFill>
            </a:endParaRPr>
          </a:p>
          <a:p>
            <a:pPr algn="ctr"/>
            <a:r>
              <a:rPr kumimoji="1" lang="en-US" altLang="ja-JP" sz="600" dirty="0">
                <a:solidFill>
                  <a:schemeClr val="tx1"/>
                </a:solidFill>
              </a:rPr>
              <a:t>Rotating Unit</a:t>
            </a:r>
          </a:p>
          <a:p>
            <a:pPr algn="ctr"/>
            <a:endParaRPr lang="en-US" altLang="ja-JP" sz="400" dirty="0">
              <a:solidFill>
                <a:schemeClr val="tx1"/>
              </a:solidFill>
            </a:endParaRPr>
          </a:p>
          <a:p>
            <a:pPr algn="ctr"/>
            <a:endParaRPr kumimoji="1" lang="en-US" altLang="ja-JP" sz="600" dirty="0">
              <a:solidFill>
                <a:schemeClr val="tx1"/>
              </a:solidFill>
            </a:endParaRPr>
          </a:p>
          <a:p>
            <a:pPr algn="ctr"/>
            <a:endParaRPr lang="en-US" altLang="ja-JP" sz="600" dirty="0">
              <a:solidFill>
                <a:schemeClr val="tx1"/>
              </a:solidFill>
            </a:endParaRPr>
          </a:p>
          <a:p>
            <a:pPr algn="ctr"/>
            <a:endParaRPr kumimoji="1" lang="en-US" altLang="ja-JP" sz="600" dirty="0">
              <a:solidFill>
                <a:schemeClr val="tx1"/>
              </a:solidFill>
            </a:endParaRPr>
          </a:p>
          <a:p>
            <a:pPr algn="ctr"/>
            <a:endParaRPr kumimoji="1" lang="en-US" altLang="ja-JP" sz="600" dirty="0">
              <a:solidFill>
                <a:schemeClr val="tx1"/>
              </a:solidFill>
            </a:endParaRPr>
          </a:p>
        </p:txBody>
      </p:sp>
      <p:pic>
        <p:nvPicPr>
          <p:cNvPr id="1331" name="Picture 34">
            <a:extLst>
              <a:ext uri="{FF2B5EF4-FFF2-40B4-BE49-F238E27FC236}">
                <a16:creationId xmlns:a16="http://schemas.microsoft.com/office/drawing/2014/main" id="{F1A02FB6-5126-EAD8-743D-9FBF1C3DBF73}"/>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26169" b="10494"/>
          <a:stretch/>
        </p:blipFill>
        <p:spPr bwMode="auto">
          <a:xfrm>
            <a:off x="3625211" y="3476001"/>
            <a:ext cx="584134" cy="364134"/>
          </a:xfrm>
          <a:prstGeom prst="rect">
            <a:avLst/>
          </a:prstGeom>
          <a:noFill/>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8907EC7F-90A0-7575-1F83-5B365F08FF47}"/>
              </a:ext>
            </a:extLst>
          </p:cNvPr>
          <p:cNvSpPr/>
          <p:nvPr/>
        </p:nvSpPr>
        <p:spPr>
          <a:xfrm>
            <a:off x="308414" y="9192408"/>
            <a:ext cx="2066234" cy="1223180"/>
          </a:xfrm>
          <a:prstGeom prst="roundRect">
            <a:avLst>
              <a:gd name="adj" fmla="val 554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b="1" dirty="0"/>
          </a:p>
        </p:txBody>
      </p:sp>
      <p:sp>
        <p:nvSpPr>
          <p:cNvPr id="1039" name="四角形: 角を丸くする 1038">
            <a:extLst>
              <a:ext uri="{FF2B5EF4-FFF2-40B4-BE49-F238E27FC236}">
                <a16:creationId xmlns:a16="http://schemas.microsoft.com/office/drawing/2014/main" id="{1CFA1A6C-E0A5-8A65-EC30-47AA63BCDFDB}"/>
              </a:ext>
            </a:extLst>
          </p:cNvPr>
          <p:cNvSpPr/>
          <p:nvPr/>
        </p:nvSpPr>
        <p:spPr>
          <a:xfrm>
            <a:off x="3542963" y="7250928"/>
            <a:ext cx="3145903" cy="893485"/>
          </a:xfrm>
          <a:prstGeom prst="roundRect">
            <a:avLst>
              <a:gd name="adj" fmla="val 554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a:p>
        </p:txBody>
      </p:sp>
      <p:sp>
        <p:nvSpPr>
          <p:cNvPr id="1047" name="四角形: 角を丸くする 1046">
            <a:extLst>
              <a:ext uri="{FF2B5EF4-FFF2-40B4-BE49-F238E27FC236}">
                <a16:creationId xmlns:a16="http://schemas.microsoft.com/office/drawing/2014/main" id="{4DD1DF70-1BB6-E09F-D701-3258F44AF424}"/>
              </a:ext>
            </a:extLst>
          </p:cNvPr>
          <p:cNvSpPr/>
          <p:nvPr/>
        </p:nvSpPr>
        <p:spPr>
          <a:xfrm>
            <a:off x="3542963" y="8214586"/>
            <a:ext cx="3145903" cy="893485"/>
          </a:xfrm>
          <a:prstGeom prst="roundRect">
            <a:avLst>
              <a:gd name="adj" fmla="val 554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a:p>
        </p:txBody>
      </p:sp>
      <p:sp>
        <p:nvSpPr>
          <p:cNvPr id="1050" name="テキスト ボックス 1049">
            <a:extLst>
              <a:ext uri="{FF2B5EF4-FFF2-40B4-BE49-F238E27FC236}">
                <a16:creationId xmlns:a16="http://schemas.microsoft.com/office/drawing/2014/main" id="{31742056-91DA-5BC3-37D8-BC082A99C4E3}"/>
              </a:ext>
            </a:extLst>
          </p:cNvPr>
          <p:cNvSpPr txBox="1"/>
          <p:nvPr/>
        </p:nvSpPr>
        <p:spPr>
          <a:xfrm>
            <a:off x="513103" y="3687603"/>
            <a:ext cx="1738745" cy="276999"/>
          </a:xfrm>
          <a:prstGeom prst="rect">
            <a:avLst/>
          </a:prstGeom>
          <a:noFill/>
        </p:spPr>
        <p:txBody>
          <a:bodyPr wrap="square" rtlCol="0">
            <a:spAutoFit/>
          </a:bodyPr>
          <a:lstStyle/>
          <a:p>
            <a:pPr algn="ctr"/>
            <a:r>
              <a:rPr lang="en-US" altLang="ja-JP" sz="1200" dirty="0"/>
              <a:t>Robo.1 - Attacker</a:t>
            </a:r>
          </a:p>
        </p:txBody>
      </p:sp>
      <p:grpSp>
        <p:nvGrpSpPr>
          <p:cNvPr id="1063" name="グループ化 1062">
            <a:extLst>
              <a:ext uri="{FF2B5EF4-FFF2-40B4-BE49-F238E27FC236}">
                <a16:creationId xmlns:a16="http://schemas.microsoft.com/office/drawing/2014/main" id="{7A7B82AE-FD68-2106-35E7-793A7873E28F}"/>
              </a:ext>
            </a:extLst>
          </p:cNvPr>
          <p:cNvGrpSpPr/>
          <p:nvPr/>
        </p:nvGrpSpPr>
        <p:grpSpPr>
          <a:xfrm>
            <a:off x="299174" y="7255235"/>
            <a:ext cx="3161745" cy="891271"/>
            <a:chOff x="299174" y="7255235"/>
            <a:chExt cx="3161745" cy="891271"/>
          </a:xfrm>
        </p:grpSpPr>
        <p:sp>
          <p:nvSpPr>
            <p:cNvPr id="53" name="四角形: 角を丸くする 52">
              <a:extLst>
                <a:ext uri="{FF2B5EF4-FFF2-40B4-BE49-F238E27FC236}">
                  <a16:creationId xmlns:a16="http://schemas.microsoft.com/office/drawing/2014/main" id="{269FCFA0-116C-5F20-3BFF-B47B782B0188}"/>
                </a:ext>
              </a:extLst>
            </p:cNvPr>
            <p:cNvSpPr/>
            <p:nvPr/>
          </p:nvSpPr>
          <p:spPr>
            <a:xfrm>
              <a:off x="315016" y="7255235"/>
              <a:ext cx="3145903" cy="889178"/>
            </a:xfrm>
            <a:prstGeom prst="roundRect">
              <a:avLst>
                <a:gd name="adj" fmla="val 554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a:p>
          </p:txBody>
        </p:sp>
        <p:pic>
          <p:nvPicPr>
            <p:cNvPr id="7" name="Picture 2" descr="Amazon | ティーンシー 4.0 (ピンなし) | PJRC | サウンドカード 通販">
              <a:extLst>
                <a:ext uri="{FF2B5EF4-FFF2-40B4-BE49-F238E27FC236}">
                  <a16:creationId xmlns:a16="http://schemas.microsoft.com/office/drawing/2014/main" id="{2A2B7361-0E9F-18B6-53FE-75D7E2ED6F7C}"/>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7733" r="12980"/>
            <a:stretch/>
          </p:blipFill>
          <p:spPr bwMode="auto">
            <a:xfrm>
              <a:off x="2915091" y="7330427"/>
              <a:ext cx="488922" cy="748551"/>
            </a:xfrm>
            <a:prstGeom prst="rect">
              <a:avLst/>
            </a:prstGeom>
            <a:noFill/>
            <a:extLst>
              <a:ext uri="{909E8E84-426E-40DD-AFC4-6F175D3DCCD1}">
                <a14:hiddenFill xmlns:a14="http://schemas.microsoft.com/office/drawing/2010/main">
                  <a:solidFill>
                    <a:srgbClr val="FFFFFF"/>
                  </a:solidFill>
                </a14:hiddenFill>
              </a:ext>
            </a:extLst>
          </p:spPr>
        </p:pic>
        <p:sp>
          <p:nvSpPr>
            <p:cNvPr id="1051" name="テキスト ボックス 1050">
              <a:extLst>
                <a:ext uri="{FF2B5EF4-FFF2-40B4-BE49-F238E27FC236}">
                  <a16:creationId xmlns:a16="http://schemas.microsoft.com/office/drawing/2014/main" id="{ED94FAEE-0E34-1164-D72A-EF3BEE9977E9}"/>
                </a:ext>
              </a:extLst>
            </p:cNvPr>
            <p:cNvSpPr txBox="1"/>
            <p:nvPr/>
          </p:nvSpPr>
          <p:spPr>
            <a:xfrm>
              <a:off x="299174" y="7269343"/>
              <a:ext cx="2652937" cy="877163"/>
            </a:xfrm>
            <a:prstGeom prst="rect">
              <a:avLst/>
            </a:prstGeom>
            <a:noFill/>
          </p:spPr>
          <p:txBody>
            <a:bodyPr wrap="square" rtlCol="0">
              <a:spAutoFit/>
            </a:bodyPr>
            <a:lstStyle/>
            <a:p>
              <a:r>
                <a:rPr kumimoji="1" lang="ja-JP" altLang="en-US" sz="1100" b="1" dirty="0"/>
                <a:t>メインマイコン：</a:t>
              </a:r>
              <a:r>
                <a:rPr kumimoji="1" lang="en-US" altLang="ja-JP" sz="1100" b="1" dirty="0"/>
                <a:t>Teensy 4.0</a:t>
              </a:r>
            </a:p>
            <a:p>
              <a:r>
                <a:rPr lang="ja-JP" altLang="en-US" sz="800" dirty="0"/>
                <a:t> 昨年度に引き続きメインマイコンには</a:t>
              </a:r>
              <a:r>
                <a:rPr lang="en-US" altLang="ja-JP" sz="800" dirty="0"/>
                <a:t>Teensy 4.0</a:t>
              </a:r>
              <a:r>
                <a:rPr lang="ja-JP" altLang="en-US" sz="800" dirty="0"/>
                <a:t>を</a:t>
              </a:r>
              <a:endParaRPr lang="en-US" altLang="ja-JP" sz="800" dirty="0"/>
            </a:p>
            <a:p>
              <a:r>
                <a:rPr kumimoji="1" lang="ja-JP" altLang="en-US" sz="800" dirty="0"/>
                <a:t> 採用しています。主にモーター制御やセンサ処理を</a:t>
              </a:r>
              <a:endParaRPr kumimoji="1" lang="en-US" altLang="ja-JP" sz="800" dirty="0"/>
            </a:p>
            <a:p>
              <a:r>
                <a:rPr lang="ja-JP" altLang="en-US" sz="800" dirty="0"/>
                <a:t> 行っています。昨年度から使用していることによる</a:t>
              </a:r>
              <a:endParaRPr lang="en-US" altLang="ja-JP" sz="800" dirty="0"/>
            </a:p>
            <a:p>
              <a:r>
                <a:rPr kumimoji="1" lang="ja-JP" altLang="en-US" sz="800" dirty="0"/>
                <a:t> 信頼性や、シリアル通信などのピン数の多さなどから</a:t>
              </a:r>
              <a:endParaRPr kumimoji="1" lang="en-US" altLang="ja-JP" sz="800" dirty="0"/>
            </a:p>
            <a:p>
              <a:r>
                <a:rPr lang="ja-JP" altLang="en-US" sz="800" dirty="0"/>
                <a:t> 採用しました。</a:t>
              </a:r>
              <a:endParaRPr kumimoji="1" lang="en-US" altLang="ja-JP" sz="1050" dirty="0"/>
            </a:p>
          </p:txBody>
        </p:sp>
      </p:grpSp>
      <p:sp>
        <p:nvSpPr>
          <p:cNvPr id="1062" name="テキスト ボックス 1061">
            <a:extLst>
              <a:ext uri="{FF2B5EF4-FFF2-40B4-BE49-F238E27FC236}">
                <a16:creationId xmlns:a16="http://schemas.microsoft.com/office/drawing/2014/main" id="{93CE615E-2E53-B66C-F5B2-9656211EA226}"/>
              </a:ext>
            </a:extLst>
          </p:cNvPr>
          <p:cNvSpPr txBox="1"/>
          <p:nvPr/>
        </p:nvSpPr>
        <p:spPr>
          <a:xfrm>
            <a:off x="3531298" y="8230875"/>
            <a:ext cx="2652937" cy="877163"/>
          </a:xfrm>
          <a:prstGeom prst="rect">
            <a:avLst/>
          </a:prstGeom>
          <a:noFill/>
        </p:spPr>
        <p:txBody>
          <a:bodyPr wrap="square" rtlCol="0">
            <a:spAutoFit/>
          </a:bodyPr>
          <a:lstStyle/>
          <a:p>
            <a:r>
              <a:rPr kumimoji="1" lang="ja-JP" altLang="en-US" sz="1100" b="1" dirty="0"/>
              <a:t>カメラ：</a:t>
            </a:r>
            <a:r>
              <a:rPr lang="en-US" altLang="ja-JP" sz="1100" b="1" dirty="0"/>
              <a:t>OpenMV H7</a:t>
            </a:r>
          </a:p>
          <a:p>
            <a:r>
              <a:rPr lang="en-US" altLang="ja-JP" sz="800" dirty="0"/>
              <a:t> </a:t>
            </a:r>
            <a:r>
              <a:rPr lang="ja-JP" altLang="en-US" sz="800" dirty="0"/>
              <a:t>ゴール・コートの角度・距離を計算・出力して</a:t>
            </a:r>
            <a:endParaRPr lang="en-US" altLang="ja-JP" sz="800" dirty="0"/>
          </a:p>
          <a:p>
            <a:r>
              <a:rPr lang="en-US" altLang="ja-JP" sz="800" dirty="0"/>
              <a:t> </a:t>
            </a:r>
            <a:r>
              <a:rPr lang="ja-JP" altLang="en-US" sz="800" dirty="0"/>
              <a:t>います。使用言語が</a:t>
            </a:r>
            <a:r>
              <a:rPr lang="en-US" altLang="ja-JP" sz="800" dirty="0"/>
              <a:t>Python</a:t>
            </a:r>
            <a:r>
              <a:rPr lang="ja-JP" altLang="en-US" sz="800" dirty="0"/>
              <a:t>で扱いやすく、また</a:t>
            </a:r>
            <a:endParaRPr lang="en-US" altLang="ja-JP" sz="800" dirty="0"/>
          </a:p>
          <a:p>
            <a:r>
              <a:rPr lang="en-US" altLang="ja-JP" sz="800" dirty="0"/>
              <a:t> </a:t>
            </a:r>
            <a:r>
              <a:rPr lang="ja-JP" altLang="en-US" sz="800" dirty="0"/>
              <a:t>色認識から出力までの処理が比較的簡単で、</a:t>
            </a:r>
            <a:endParaRPr lang="en-US" altLang="ja-JP" sz="800" dirty="0"/>
          </a:p>
          <a:p>
            <a:r>
              <a:rPr lang="en-US" altLang="ja-JP" sz="800" dirty="0"/>
              <a:t> </a:t>
            </a:r>
            <a:r>
              <a:rPr lang="ja-JP" altLang="en-US" sz="800" dirty="0"/>
              <a:t>他マイコンとの通信の難易度が低いところから</a:t>
            </a:r>
            <a:endParaRPr lang="en-US" altLang="ja-JP" sz="800" dirty="0"/>
          </a:p>
          <a:p>
            <a:r>
              <a:rPr lang="ja-JP" altLang="en-US" sz="800" dirty="0"/>
              <a:t> このカメラを採用しました。</a:t>
            </a:r>
            <a:endParaRPr lang="en-US" altLang="ja-JP" sz="800" dirty="0"/>
          </a:p>
        </p:txBody>
      </p:sp>
      <p:sp>
        <p:nvSpPr>
          <p:cNvPr id="1057" name="テキスト ボックス 1056">
            <a:extLst>
              <a:ext uri="{FF2B5EF4-FFF2-40B4-BE49-F238E27FC236}">
                <a16:creationId xmlns:a16="http://schemas.microsoft.com/office/drawing/2014/main" id="{565367F7-C19B-4509-C4AA-0CBAE1B4A25D}"/>
              </a:ext>
            </a:extLst>
          </p:cNvPr>
          <p:cNvSpPr txBox="1"/>
          <p:nvPr/>
        </p:nvSpPr>
        <p:spPr>
          <a:xfrm>
            <a:off x="3521026" y="7269343"/>
            <a:ext cx="2652937" cy="877163"/>
          </a:xfrm>
          <a:prstGeom prst="rect">
            <a:avLst/>
          </a:prstGeom>
          <a:noFill/>
        </p:spPr>
        <p:txBody>
          <a:bodyPr wrap="square" rtlCol="0">
            <a:spAutoFit/>
          </a:bodyPr>
          <a:lstStyle/>
          <a:p>
            <a:r>
              <a:rPr kumimoji="1" lang="ja-JP" altLang="en-US" sz="1100" b="1" dirty="0"/>
              <a:t>サブマイコン：</a:t>
            </a:r>
            <a:r>
              <a:rPr kumimoji="1" lang="en-US" altLang="ja-JP" sz="1100" b="1" dirty="0"/>
              <a:t>Seeeduino Xiao</a:t>
            </a:r>
          </a:p>
          <a:p>
            <a:r>
              <a:rPr lang="ja-JP" altLang="en-US" sz="800" dirty="0"/>
              <a:t> サブマイコンとして多くの部分に</a:t>
            </a:r>
            <a:r>
              <a:rPr lang="en-US" altLang="ja-JP" sz="800" dirty="0"/>
              <a:t>Seeeduino Xiao</a:t>
            </a:r>
            <a:r>
              <a:rPr lang="ja-JP" altLang="en-US" sz="800" dirty="0"/>
              <a:t>を</a:t>
            </a:r>
            <a:endParaRPr lang="en-US" altLang="ja-JP" sz="800" dirty="0"/>
          </a:p>
          <a:p>
            <a:r>
              <a:rPr kumimoji="1" lang="en-US" altLang="ja-JP" sz="800" dirty="0"/>
              <a:t> </a:t>
            </a:r>
            <a:r>
              <a:rPr kumimoji="1" lang="ja-JP" altLang="en-US" sz="800" dirty="0"/>
              <a:t>採用しています。小型ながら</a:t>
            </a:r>
            <a:r>
              <a:rPr lang="ja-JP" altLang="en-US" sz="800" dirty="0"/>
              <a:t>入出力ピン数は</a:t>
            </a:r>
            <a:r>
              <a:rPr lang="en-US" altLang="ja-JP" sz="800" dirty="0"/>
              <a:t>11</a:t>
            </a:r>
            <a:r>
              <a:rPr lang="ja-JP" altLang="en-US" sz="800" dirty="0"/>
              <a:t>、</a:t>
            </a:r>
            <a:endParaRPr lang="en-US" altLang="ja-JP" sz="800" dirty="0"/>
          </a:p>
          <a:p>
            <a:r>
              <a:rPr lang="ja-JP" altLang="en-US" sz="800" dirty="0"/>
              <a:t> また</a:t>
            </a:r>
            <a:r>
              <a:rPr lang="en-US" altLang="ja-JP" sz="800" dirty="0"/>
              <a:t>I²C</a:t>
            </a:r>
            <a:r>
              <a:rPr lang="ja-JP" altLang="en-US" sz="800" dirty="0"/>
              <a:t>や</a:t>
            </a:r>
            <a:r>
              <a:rPr lang="en-US" altLang="ja-JP" sz="800" dirty="0"/>
              <a:t>UART</a:t>
            </a:r>
            <a:r>
              <a:rPr lang="ja-JP" altLang="en-US" sz="800" dirty="0"/>
              <a:t>などのメジャーな通信が可能という</a:t>
            </a:r>
            <a:endParaRPr lang="en-US" altLang="ja-JP" sz="800" dirty="0"/>
          </a:p>
          <a:p>
            <a:r>
              <a:rPr lang="ja-JP" altLang="en-US" sz="800" dirty="0"/>
              <a:t> 長所があるため、こちらも昨年度に引き続き使用</a:t>
            </a:r>
            <a:endParaRPr lang="en-US" altLang="ja-JP" sz="800" dirty="0"/>
          </a:p>
          <a:p>
            <a:r>
              <a:rPr lang="en-US" altLang="ja-JP" sz="800" dirty="0"/>
              <a:t> </a:t>
            </a:r>
            <a:r>
              <a:rPr lang="ja-JP" altLang="en-US" sz="800" dirty="0"/>
              <a:t>しています。</a:t>
            </a:r>
            <a:endParaRPr lang="en-US" altLang="ja-JP" sz="1050" dirty="0"/>
          </a:p>
        </p:txBody>
      </p:sp>
      <p:grpSp>
        <p:nvGrpSpPr>
          <p:cNvPr id="1065" name="グループ化 1064">
            <a:extLst>
              <a:ext uri="{FF2B5EF4-FFF2-40B4-BE49-F238E27FC236}">
                <a16:creationId xmlns:a16="http://schemas.microsoft.com/office/drawing/2014/main" id="{F7D42471-17CB-AE21-EE74-8314D8595745}"/>
              </a:ext>
            </a:extLst>
          </p:cNvPr>
          <p:cNvGrpSpPr/>
          <p:nvPr/>
        </p:nvGrpSpPr>
        <p:grpSpPr>
          <a:xfrm>
            <a:off x="299174" y="8215085"/>
            <a:ext cx="3161745" cy="892986"/>
            <a:chOff x="299174" y="8215085"/>
            <a:chExt cx="3161745" cy="892986"/>
          </a:xfrm>
        </p:grpSpPr>
        <p:sp>
          <p:nvSpPr>
            <p:cNvPr id="1040" name="四角形: 角を丸くする 1039">
              <a:extLst>
                <a:ext uri="{FF2B5EF4-FFF2-40B4-BE49-F238E27FC236}">
                  <a16:creationId xmlns:a16="http://schemas.microsoft.com/office/drawing/2014/main" id="{F903693C-B9A0-E588-AC66-70E6723D086D}"/>
                </a:ext>
              </a:extLst>
            </p:cNvPr>
            <p:cNvSpPr/>
            <p:nvPr/>
          </p:nvSpPr>
          <p:spPr>
            <a:xfrm>
              <a:off x="315016" y="8215085"/>
              <a:ext cx="3145903" cy="892986"/>
            </a:xfrm>
            <a:prstGeom prst="roundRect">
              <a:avLst>
                <a:gd name="adj" fmla="val 554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a:p>
          </p:txBody>
        </p:sp>
        <p:sp>
          <p:nvSpPr>
            <p:cNvPr id="1058" name="テキスト ボックス 1057">
              <a:extLst>
                <a:ext uri="{FF2B5EF4-FFF2-40B4-BE49-F238E27FC236}">
                  <a16:creationId xmlns:a16="http://schemas.microsoft.com/office/drawing/2014/main" id="{7D7400CA-737A-C623-DFAE-FE579088B919}"/>
                </a:ext>
              </a:extLst>
            </p:cNvPr>
            <p:cNvSpPr txBox="1"/>
            <p:nvPr/>
          </p:nvSpPr>
          <p:spPr>
            <a:xfrm>
              <a:off x="299174" y="8230875"/>
              <a:ext cx="2652937" cy="877163"/>
            </a:xfrm>
            <a:prstGeom prst="rect">
              <a:avLst/>
            </a:prstGeom>
            <a:noFill/>
          </p:spPr>
          <p:txBody>
            <a:bodyPr wrap="square" rtlCol="0">
              <a:spAutoFit/>
            </a:bodyPr>
            <a:lstStyle/>
            <a:p>
              <a:r>
                <a:rPr kumimoji="1" lang="ja-JP" altLang="en-US" sz="1100" b="1" dirty="0"/>
                <a:t>サブマイコン：</a:t>
              </a:r>
              <a:r>
                <a:rPr lang="en-US" altLang="ja-JP" sz="1100" b="1" dirty="0"/>
                <a:t>M5StickC</a:t>
              </a:r>
            </a:p>
            <a:p>
              <a:r>
                <a:rPr lang="ja-JP" altLang="en-US" sz="800" dirty="0"/>
                <a:t> 今年度新しく採用したマイコンです。</a:t>
              </a:r>
              <a:endParaRPr lang="en-US" altLang="ja-JP" sz="800" dirty="0"/>
            </a:p>
            <a:p>
              <a:r>
                <a:rPr kumimoji="1" lang="ja-JP" altLang="en-US" sz="800" dirty="0"/>
                <a:t> このマイコンには</a:t>
              </a:r>
              <a:r>
                <a:rPr kumimoji="1" lang="en-US" altLang="ja-JP" sz="800" dirty="0"/>
                <a:t>MPU6886</a:t>
              </a:r>
              <a:r>
                <a:rPr kumimoji="1" lang="ja-JP" altLang="en-US" sz="800" dirty="0"/>
                <a:t>というジャイロセンサ</a:t>
              </a:r>
              <a:endParaRPr kumimoji="1" lang="en-US" altLang="ja-JP" sz="800" dirty="0"/>
            </a:p>
            <a:p>
              <a:r>
                <a:rPr lang="en-US" altLang="ja-JP" sz="800" dirty="0"/>
                <a:t> </a:t>
              </a:r>
              <a:r>
                <a:rPr lang="ja-JP" altLang="en-US" sz="800" dirty="0"/>
                <a:t>が搭載されており、</a:t>
              </a:r>
              <a:r>
                <a:rPr lang="en-US" altLang="ja-JP" sz="800" dirty="0"/>
                <a:t>Robo.1</a:t>
              </a:r>
              <a:r>
                <a:rPr lang="ja-JP" altLang="en-US" sz="800" dirty="0"/>
                <a:t>ではこちらを用いて方向</a:t>
              </a:r>
              <a:endParaRPr lang="en-US" altLang="ja-JP" sz="800" dirty="0"/>
            </a:p>
            <a:p>
              <a:r>
                <a:rPr lang="en-US" altLang="ja-JP" sz="800" dirty="0"/>
                <a:t> </a:t>
              </a:r>
              <a:r>
                <a:rPr lang="ja-JP" altLang="en-US" sz="800" dirty="0"/>
                <a:t>制御を行っています。また、ディスプレイもあるため、</a:t>
              </a:r>
              <a:endParaRPr lang="en-US" altLang="ja-JP" sz="800" dirty="0"/>
            </a:p>
            <a:p>
              <a:r>
                <a:rPr lang="ja-JP" altLang="en-US" sz="800" dirty="0"/>
                <a:t> デバッグに便利であるため採用しました。</a:t>
              </a:r>
              <a:endParaRPr lang="en-US" altLang="ja-JP" sz="800" dirty="0"/>
            </a:p>
          </p:txBody>
        </p:sp>
        <p:pic>
          <p:nvPicPr>
            <p:cNvPr id="1060" name="Picture 6" descr="M5StickC PLUS ESP32-PICO Mini IoT Geliştime Kiti Uygun Fiyatıyla Satın Al -  Direnc.net®">
              <a:extLst>
                <a:ext uri="{FF2B5EF4-FFF2-40B4-BE49-F238E27FC236}">
                  <a16:creationId xmlns:a16="http://schemas.microsoft.com/office/drawing/2014/main" id="{04CC23CF-034E-F579-5160-49405E3D67E4}"/>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57215" t="3865" r="8466" b="29356"/>
            <a:stretch/>
          </p:blipFill>
          <p:spPr bwMode="auto">
            <a:xfrm>
              <a:off x="2952111" y="8294423"/>
              <a:ext cx="399313" cy="776970"/>
            </a:xfrm>
            <a:prstGeom prst="rect">
              <a:avLst/>
            </a:prstGeom>
            <a:noFill/>
            <a:extLst>
              <a:ext uri="{909E8E84-426E-40DD-AFC4-6F175D3DCCD1}">
                <a14:hiddenFill xmlns:a14="http://schemas.microsoft.com/office/drawing/2010/main">
                  <a:solidFill>
                    <a:srgbClr val="FFFFFF"/>
                  </a:solidFill>
                </a14:hiddenFill>
              </a:ext>
            </a:extLst>
          </p:spPr>
        </p:pic>
      </p:grpSp>
      <p:pic>
        <p:nvPicPr>
          <p:cNvPr id="1066" name="Picture 8" descr="Cam OpenMV H7 R2, Køb her 982,50">
            <a:extLst>
              <a:ext uri="{FF2B5EF4-FFF2-40B4-BE49-F238E27FC236}">
                <a16:creationId xmlns:a16="http://schemas.microsoft.com/office/drawing/2014/main" id="{F9770890-65D3-8CE0-A0B6-7D686BA8CD62}"/>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20945" t="1000" r="12889" b="15667"/>
          <a:stretch/>
        </p:blipFill>
        <p:spPr bwMode="auto">
          <a:xfrm>
            <a:off x="6012673" y="8270558"/>
            <a:ext cx="654812" cy="824700"/>
          </a:xfrm>
          <a:prstGeom prst="rect">
            <a:avLst/>
          </a:prstGeom>
          <a:noFill/>
          <a:extLst>
            <a:ext uri="{909E8E84-426E-40DD-AFC4-6F175D3DCCD1}">
              <a14:hiddenFill xmlns:a14="http://schemas.microsoft.com/office/drawing/2010/main">
                <a:solidFill>
                  <a:srgbClr val="FFFFFF"/>
                </a:solidFill>
              </a14:hiddenFill>
            </a:ext>
          </a:extLst>
        </p:spPr>
      </p:pic>
      <p:sp>
        <p:nvSpPr>
          <p:cNvPr id="1069" name="四角形: 角を丸くする 1068">
            <a:extLst>
              <a:ext uri="{FF2B5EF4-FFF2-40B4-BE49-F238E27FC236}">
                <a16:creationId xmlns:a16="http://schemas.microsoft.com/office/drawing/2014/main" id="{0C57C25E-A043-200F-5B20-037D9A694A75}"/>
              </a:ext>
            </a:extLst>
          </p:cNvPr>
          <p:cNvSpPr/>
          <p:nvPr/>
        </p:nvSpPr>
        <p:spPr>
          <a:xfrm>
            <a:off x="2462508" y="9192408"/>
            <a:ext cx="2066234" cy="1223180"/>
          </a:xfrm>
          <a:prstGeom prst="roundRect">
            <a:avLst>
              <a:gd name="adj" fmla="val 554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b="1" dirty="0"/>
          </a:p>
        </p:txBody>
      </p:sp>
      <p:sp>
        <p:nvSpPr>
          <p:cNvPr id="1070" name="四角形: 角を丸くする 1069">
            <a:extLst>
              <a:ext uri="{FF2B5EF4-FFF2-40B4-BE49-F238E27FC236}">
                <a16:creationId xmlns:a16="http://schemas.microsoft.com/office/drawing/2014/main" id="{0B02C8DB-A69B-9BA0-3E5B-23BE6BBFBED6}"/>
              </a:ext>
            </a:extLst>
          </p:cNvPr>
          <p:cNvSpPr/>
          <p:nvPr/>
        </p:nvSpPr>
        <p:spPr>
          <a:xfrm>
            <a:off x="4618619" y="9192408"/>
            <a:ext cx="2066231" cy="1223180"/>
          </a:xfrm>
          <a:prstGeom prst="roundRect">
            <a:avLst>
              <a:gd name="adj" fmla="val 554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b="1" dirty="0"/>
          </a:p>
        </p:txBody>
      </p:sp>
      <p:sp>
        <p:nvSpPr>
          <p:cNvPr id="1072" name="テキスト ボックス 1071">
            <a:extLst>
              <a:ext uri="{FF2B5EF4-FFF2-40B4-BE49-F238E27FC236}">
                <a16:creationId xmlns:a16="http://schemas.microsoft.com/office/drawing/2014/main" id="{961BE0BE-9256-DE73-C19E-B89E4E169B28}"/>
              </a:ext>
            </a:extLst>
          </p:cNvPr>
          <p:cNvSpPr txBox="1"/>
          <p:nvPr/>
        </p:nvSpPr>
        <p:spPr>
          <a:xfrm>
            <a:off x="299174" y="9221969"/>
            <a:ext cx="2066235" cy="1215717"/>
          </a:xfrm>
          <a:prstGeom prst="rect">
            <a:avLst/>
          </a:prstGeom>
          <a:noFill/>
        </p:spPr>
        <p:txBody>
          <a:bodyPr wrap="square" rtlCol="0">
            <a:spAutoFit/>
          </a:bodyPr>
          <a:lstStyle/>
          <a:p>
            <a:r>
              <a:rPr kumimoji="1" lang="ja-JP" altLang="en-US" sz="1100" b="1" dirty="0"/>
              <a:t>ボールセンサ：</a:t>
            </a:r>
            <a:r>
              <a:rPr kumimoji="1" lang="en-US" altLang="ja-JP" sz="1100" b="1" dirty="0"/>
              <a:t>TSSP58038</a:t>
            </a:r>
          </a:p>
          <a:p>
            <a:endParaRPr kumimoji="1" lang="en-US" altLang="ja-JP" sz="100" b="1" dirty="0"/>
          </a:p>
          <a:p>
            <a:r>
              <a:rPr lang="ja-JP" altLang="en-US" sz="600" dirty="0"/>
              <a:t>ボールセンサには</a:t>
            </a:r>
            <a:r>
              <a:rPr lang="en-US" altLang="ja-JP" sz="600" dirty="0"/>
              <a:t>TSSP58038</a:t>
            </a:r>
            <a:r>
              <a:rPr lang="ja-JP" altLang="en-US" sz="600" dirty="0"/>
              <a:t>を使用しています。</a:t>
            </a:r>
            <a:endParaRPr lang="en-US" altLang="ja-JP" sz="600" dirty="0"/>
          </a:p>
          <a:p>
            <a:r>
              <a:rPr lang="ja-JP" altLang="en-US" sz="600" dirty="0"/>
              <a:t>使用しているマイコンではピン数が足りない</a:t>
            </a:r>
            <a:endParaRPr lang="en-US" altLang="ja-JP" sz="600" dirty="0"/>
          </a:p>
          <a:p>
            <a:r>
              <a:rPr lang="ja-JP" altLang="en-US" sz="600" dirty="0"/>
              <a:t>ことから、マルチプレクサを使用して、最高</a:t>
            </a:r>
            <a:endParaRPr lang="en-US" altLang="ja-JP" sz="600" dirty="0"/>
          </a:p>
          <a:p>
            <a:r>
              <a:rPr lang="en-US" altLang="ja-JP" sz="600" dirty="0"/>
              <a:t>16</a:t>
            </a:r>
            <a:r>
              <a:rPr lang="ja-JP" altLang="en-US" sz="600" dirty="0"/>
              <a:t>個のセンサを用いて処理をしています。</a:t>
            </a:r>
            <a:endParaRPr lang="en-US" altLang="ja-JP" sz="600" dirty="0"/>
          </a:p>
          <a:p>
            <a:r>
              <a:rPr lang="ja-JP" altLang="en-US" sz="600" dirty="0"/>
              <a:t>入手性の高さや、複数個の搭載により</a:t>
            </a:r>
            <a:endParaRPr lang="en-US" altLang="ja-JP" sz="600" dirty="0"/>
          </a:p>
          <a:p>
            <a:r>
              <a:rPr lang="ja-JP" altLang="en-US" sz="600" dirty="0"/>
              <a:t>ボールの位置を正確に計算することが可能に</a:t>
            </a:r>
            <a:endParaRPr lang="en-US" altLang="ja-JP" sz="600" dirty="0"/>
          </a:p>
          <a:p>
            <a:r>
              <a:rPr lang="ja-JP" altLang="en-US" sz="600" dirty="0"/>
              <a:t>なることから採用しました。本チームでは、</a:t>
            </a:r>
            <a:endParaRPr lang="en-US" altLang="ja-JP" sz="600" dirty="0"/>
          </a:p>
          <a:p>
            <a:r>
              <a:rPr lang="en-US" altLang="ja-JP" sz="600" dirty="0"/>
              <a:t>16</a:t>
            </a:r>
            <a:r>
              <a:rPr lang="ja-JP" altLang="en-US" sz="600" dirty="0"/>
              <a:t>個ないし</a:t>
            </a:r>
            <a:r>
              <a:rPr lang="en-US" altLang="ja-JP" sz="600" dirty="0"/>
              <a:t>8</a:t>
            </a:r>
            <a:r>
              <a:rPr lang="ja-JP" altLang="en-US" sz="600" dirty="0"/>
              <a:t>個のボールセンサを、</a:t>
            </a:r>
            <a:r>
              <a:rPr lang="en-US" altLang="ja-JP" sz="600" dirty="0"/>
              <a:t>X</a:t>
            </a:r>
            <a:r>
              <a:rPr lang="ja-JP" altLang="en-US" sz="600" dirty="0"/>
              <a:t>軸</a:t>
            </a:r>
            <a:r>
              <a:rPr lang="en-US" altLang="ja-JP" sz="600" dirty="0"/>
              <a:t>/Y</a:t>
            </a:r>
            <a:r>
              <a:rPr lang="ja-JP" altLang="en-US" sz="600" dirty="0"/>
              <a:t>軸</a:t>
            </a:r>
            <a:endParaRPr lang="en-US" altLang="ja-JP" sz="600" dirty="0"/>
          </a:p>
          <a:p>
            <a:r>
              <a:rPr lang="ja-JP" altLang="en-US" sz="600" dirty="0"/>
              <a:t>成分に分解し、その成分の合計をベクトル</a:t>
            </a:r>
            <a:endParaRPr lang="en-US" altLang="ja-JP" sz="600" dirty="0"/>
          </a:p>
          <a:p>
            <a:r>
              <a:rPr lang="ja-JP" altLang="en-US" sz="600" dirty="0"/>
              <a:t>合成することで位置取得をしています。</a:t>
            </a:r>
            <a:endParaRPr lang="en-US" altLang="ja-JP" sz="600" dirty="0"/>
          </a:p>
        </p:txBody>
      </p:sp>
      <p:pic>
        <p:nvPicPr>
          <p:cNvPr id="1074" name="Picture 10" descr="Yahoo!ショッピング - PayPayポイントがもらえる！ネット通販">
            <a:extLst>
              <a:ext uri="{FF2B5EF4-FFF2-40B4-BE49-F238E27FC236}">
                <a16:creationId xmlns:a16="http://schemas.microsoft.com/office/drawing/2014/main" id="{BCFB3D99-2B91-809B-1A47-E74CADC88255}"/>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6158" t="1" r="36245" b="-1661"/>
          <a:stretch/>
        </p:blipFill>
        <p:spPr bwMode="auto">
          <a:xfrm>
            <a:off x="2060382" y="9498631"/>
            <a:ext cx="238125" cy="877233"/>
          </a:xfrm>
          <a:prstGeom prst="rect">
            <a:avLst/>
          </a:prstGeom>
          <a:noFill/>
          <a:extLst>
            <a:ext uri="{909E8E84-426E-40DD-AFC4-6F175D3DCCD1}">
              <a14:hiddenFill xmlns:a14="http://schemas.microsoft.com/office/drawing/2010/main">
                <a:solidFill>
                  <a:srgbClr val="FFFFFF"/>
                </a:solidFill>
              </a14:hiddenFill>
            </a:ext>
          </a:extLst>
        </p:spPr>
      </p:pic>
      <p:sp>
        <p:nvSpPr>
          <p:cNvPr id="1076" name="テキスト ボックス 1075">
            <a:extLst>
              <a:ext uri="{FF2B5EF4-FFF2-40B4-BE49-F238E27FC236}">
                <a16:creationId xmlns:a16="http://schemas.microsoft.com/office/drawing/2014/main" id="{CCC204B6-0C53-FCAF-DB7D-6FD3BF79B1E7}"/>
              </a:ext>
            </a:extLst>
          </p:cNvPr>
          <p:cNvSpPr txBox="1"/>
          <p:nvPr/>
        </p:nvSpPr>
        <p:spPr>
          <a:xfrm>
            <a:off x="2448239" y="9221969"/>
            <a:ext cx="2066235" cy="1184940"/>
          </a:xfrm>
          <a:prstGeom prst="rect">
            <a:avLst/>
          </a:prstGeom>
          <a:noFill/>
        </p:spPr>
        <p:txBody>
          <a:bodyPr wrap="square" rtlCol="0">
            <a:spAutoFit/>
          </a:bodyPr>
          <a:lstStyle/>
          <a:p>
            <a:r>
              <a:rPr kumimoji="1" lang="ja-JP" altLang="en-US" sz="1100" b="1" dirty="0"/>
              <a:t>ラインセンサ：</a:t>
            </a:r>
            <a:r>
              <a:rPr kumimoji="1" lang="en-US" altLang="ja-JP" sz="1100" b="1" dirty="0"/>
              <a:t>S4282-51</a:t>
            </a:r>
          </a:p>
          <a:p>
            <a:endParaRPr kumimoji="1" lang="en-US" altLang="ja-JP" sz="200" b="1" dirty="0"/>
          </a:p>
          <a:p>
            <a:r>
              <a:rPr lang="ja-JP" altLang="en-US" sz="700" dirty="0"/>
              <a:t>ラインセンサには</a:t>
            </a:r>
            <a:r>
              <a:rPr lang="en-US" altLang="ja-JP" sz="700" dirty="0"/>
              <a:t>S4282-51</a:t>
            </a:r>
            <a:r>
              <a:rPr lang="ja-JP" altLang="en-US" sz="700" dirty="0"/>
              <a:t>、通称光変調型フォト</a:t>
            </a:r>
            <a:r>
              <a:rPr lang="en-US" altLang="ja-JP" sz="700" dirty="0"/>
              <a:t>IC</a:t>
            </a:r>
            <a:r>
              <a:rPr lang="ja-JP" altLang="en-US" sz="700" dirty="0"/>
              <a:t>と呼ばれる部品を使用しています。コート上の白線の認識のために搭載しています。</a:t>
            </a:r>
            <a:r>
              <a:rPr lang="en-US" altLang="ja-JP" sz="700" dirty="0"/>
              <a:t>1</a:t>
            </a:r>
            <a:r>
              <a:rPr lang="ja-JP" altLang="en-US" sz="700" dirty="0"/>
              <a:t>個</a:t>
            </a:r>
            <a:r>
              <a:rPr lang="en-US" altLang="ja-JP" sz="700" dirty="0"/>
              <a:t>250</a:t>
            </a:r>
            <a:r>
              <a:rPr lang="ja-JP" altLang="en-US" sz="700" dirty="0"/>
              <a:t>円と高価ですが、外部から</a:t>
            </a:r>
            <a:endParaRPr lang="en-US" altLang="ja-JP" sz="700" dirty="0"/>
          </a:p>
          <a:p>
            <a:r>
              <a:rPr lang="ja-JP" altLang="en-US" sz="700" dirty="0"/>
              <a:t>の光</a:t>
            </a:r>
            <a:r>
              <a:rPr lang="en-US" altLang="ja-JP" sz="700" dirty="0"/>
              <a:t>(</a:t>
            </a:r>
            <a:r>
              <a:rPr lang="ja-JP" altLang="en-US" sz="700" dirty="0"/>
              <a:t>太陽光など</a:t>
            </a:r>
            <a:r>
              <a:rPr lang="en-US" altLang="ja-JP" sz="700" dirty="0"/>
              <a:t>)</a:t>
            </a:r>
            <a:r>
              <a:rPr lang="ja-JP" altLang="en-US" sz="700" dirty="0"/>
              <a:t>に影響を受けない</a:t>
            </a:r>
            <a:endParaRPr lang="en-US" altLang="ja-JP" sz="700" dirty="0"/>
          </a:p>
          <a:p>
            <a:r>
              <a:rPr lang="ja-JP" altLang="en-US" sz="700" dirty="0"/>
              <a:t>ため、誤作動が起こりにくく</a:t>
            </a:r>
            <a:endParaRPr lang="en-US" altLang="ja-JP" sz="700" dirty="0"/>
          </a:p>
          <a:p>
            <a:r>
              <a:rPr lang="ja-JP" altLang="en-US" sz="700" dirty="0"/>
              <a:t>使いやすいためこのセンサを</a:t>
            </a:r>
            <a:endParaRPr lang="en-US" altLang="ja-JP" sz="700" dirty="0"/>
          </a:p>
          <a:p>
            <a:r>
              <a:rPr lang="ja-JP" altLang="en-US" sz="700" dirty="0"/>
              <a:t>採用しました。</a:t>
            </a:r>
            <a:endParaRPr lang="en-US" altLang="ja-JP" sz="600" dirty="0"/>
          </a:p>
        </p:txBody>
      </p:sp>
      <p:pic>
        <p:nvPicPr>
          <p:cNvPr id="1078" name="Picture 12" descr="光変調型フォトＩＣ Ｓ４２８２－５１: センサ一般 秋月電子通商-電子部品・ネット通販">
            <a:extLst>
              <a:ext uri="{FF2B5EF4-FFF2-40B4-BE49-F238E27FC236}">
                <a16:creationId xmlns:a16="http://schemas.microsoft.com/office/drawing/2014/main" id="{552EA460-1D47-581B-9A29-53802D000A51}"/>
              </a:ext>
            </a:extLst>
          </p:cNvPr>
          <p:cNvPicPr>
            <a:picLocks noChangeAspect="1" noChangeArrowheads="1"/>
          </p:cNvPicPr>
          <p:nvPr/>
        </p:nvPicPr>
        <p:blipFill rotWithShape="1">
          <a:blip r:embed="rId26" cstate="print">
            <a:extLst>
              <a:ext uri="{BEBA8EAE-BF5A-486C-A8C5-ECC9F3942E4B}">
                <a14:imgProps xmlns:a14="http://schemas.microsoft.com/office/drawing/2010/main">
                  <a14:imgLayer r:embed="rId27">
                    <a14:imgEffect>
                      <a14:backgroundRemoval t="10000" b="90000" l="10000" r="90000"/>
                    </a14:imgEffect>
                  </a14:imgLayer>
                </a14:imgProps>
              </a:ext>
              <a:ext uri="{28A0092B-C50C-407E-A947-70E740481C1C}">
                <a14:useLocalDpi xmlns:a14="http://schemas.microsoft.com/office/drawing/2010/main" val="0"/>
              </a:ext>
            </a:extLst>
          </a:blip>
          <a:srcRect l="31584" t="26201" r="32339" b="27369"/>
          <a:stretch/>
        </p:blipFill>
        <p:spPr bwMode="auto">
          <a:xfrm>
            <a:off x="3947337" y="9784134"/>
            <a:ext cx="542164" cy="591730"/>
          </a:xfrm>
          <a:prstGeom prst="rect">
            <a:avLst/>
          </a:prstGeom>
          <a:noFill/>
          <a:extLst>
            <a:ext uri="{909E8E84-426E-40DD-AFC4-6F175D3DCCD1}">
              <a14:hiddenFill xmlns:a14="http://schemas.microsoft.com/office/drawing/2010/main">
                <a:solidFill>
                  <a:srgbClr val="FFFFFF"/>
                </a:solidFill>
              </a14:hiddenFill>
            </a:ext>
          </a:extLst>
        </p:spPr>
      </p:pic>
      <p:sp>
        <p:nvSpPr>
          <p:cNvPr id="1079" name="テキスト ボックス 1078">
            <a:extLst>
              <a:ext uri="{FF2B5EF4-FFF2-40B4-BE49-F238E27FC236}">
                <a16:creationId xmlns:a16="http://schemas.microsoft.com/office/drawing/2014/main" id="{0F440405-B0C0-3D8E-10A9-E95A26971701}"/>
              </a:ext>
            </a:extLst>
          </p:cNvPr>
          <p:cNvSpPr txBox="1"/>
          <p:nvPr/>
        </p:nvSpPr>
        <p:spPr>
          <a:xfrm>
            <a:off x="4624303" y="9205302"/>
            <a:ext cx="2066235" cy="1231106"/>
          </a:xfrm>
          <a:prstGeom prst="rect">
            <a:avLst/>
          </a:prstGeom>
          <a:noFill/>
        </p:spPr>
        <p:txBody>
          <a:bodyPr wrap="square" rtlCol="0">
            <a:spAutoFit/>
          </a:bodyPr>
          <a:lstStyle/>
          <a:p>
            <a:r>
              <a:rPr lang="ja-JP" altLang="en-US" sz="1100" b="1" dirty="0"/>
              <a:t>ジャイロセンサ</a:t>
            </a:r>
            <a:r>
              <a:rPr kumimoji="1" lang="ja-JP" altLang="en-US" sz="1100" b="1" dirty="0"/>
              <a:t>：</a:t>
            </a:r>
            <a:r>
              <a:rPr kumimoji="1" lang="en-US" altLang="ja-JP" sz="1100" b="1" dirty="0"/>
              <a:t>L3GD20H</a:t>
            </a:r>
            <a:endParaRPr kumimoji="1" lang="en-US" altLang="ja-JP" sz="200" b="1" dirty="0"/>
          </a:p>
          <a:p>
            <a:r>
              <a:rPr lang="ja-JP" altLang="en-US" sz="700" dirty="0"/>
              <a:t>ジャイロセンサには</a:t>
            </a:r>
            <a:r>
              <a:rPr lang="en-US" altLang="ja-JP" sz="700" dirty="0"/>
              <a:t>L3GD20H</a:t>
            </a:r>
            <a:r>
              <a:rPr lang="ja-JP" altLang="en-US" sz="700" dirty="0"/>
              <a:t>を使用して</a:t>
            </a:r>
            <a:endParaRPr lang="en-US" altLang="ja-JP" sz="700" dirty="0"/>
          </a:p>
          <a:p>
            <a:r>
              <a:rPr lang="ja-JP" altLang="en-US" sz="700" dirty="0"/>
              <a:t>います。昨年度は</a:t>
            </a:r>
            <a:r>
              <a:rPr lang="en-US" altLang="ja-JP" sz="700" dirty="0"/>
              <a:t>MPU6050</a:t>
            </a:r>
            <a:r>
              <a:rPr lang="ja-JP" altLang="en-US" sz="700" dirty="0"/>
              <a:t>を採用していたの</a:t>
            </a:r>
            <a:endParaRPr lang="en-US" altLang="ja-JP" sz="700" dirty="0"/>
          </a:p>
          <a:p>
            <a:r>
              <a:rPr lang="ja-JP" altLang="en-US" sz="700" dirty="0"/>
              <a:t>ですが、衝撃により軸が予期しない方向に</a:t>
            </a:r>
            <a:endParaRPr lang="en-US" altLang="ja-JP" sz="700" dirty="0"/>
          </a:p>
          <a:p>
            <a:r>
              <a:rPr lang="ja-JP" altLang="en-US" sz="700" dirty="0"/>
              <a:t>回転してしまう状態が発生したため、</a:t>
            </a:r>
            <a:endParaRPr lang="en-US" altLang="ja-JP" sz="700" dirty="0"/>
          </a:p>
          <a:p>
            <a:r>
              <a:rPr lang="ja-JP" altLang="en-US" sz="700" dirty="0"/>
              <a:t>新しく</a:t>
            </a:r>
            <a:r>
              <a:rPr lang="en-US" altLang="ja-JP" sz="700" dirty="0"/>
              <a:t>L3GD20H</a:t>
            </a:r>
            <a:r>
              <a:rPr lang="ja-JP" altLang="en-US" sz="700" dirty="0"/>
              <a:t>を採用しました。</a:t>
            </a:r>
            <a:endParaRPr lang="en-US" altLang="ja-JP" sz="600" dirty="0"/>
          </a:p>
          <a:p>
            <a:r>
              <a:rPr lang="en-US" altLang="ja-JP" sz="700" dirty="0"/>
              <a:t>L3GD20H</a:t>
            </a:r>
            <a:r>
              <a:rPr lang="ja-JP" altLang="en-US" sz="700" dirty="0"/>
              <a:t>からは角速度が送信</a:t>
            </a:r>
            <a:endParaRPr lang="en-US" altLang="ja-JP" sz="700" dirty="0"/>
          </a:p>
          <a:p>
            <a:r>
              <a:rPr lang="ja-JP" altLang="en-US" sz="700" dirty="0"/>
              <a:t>されるため、値を積分し角度に</a:t>
            </a:r>
            <a:endParaRPr lang="en-US" altLang="ja-JP" sz="700" dirty="0"/>
          </a:p>
          <a:p>
            <a:r>
              <a:rPr lang="ja-JP" altLang="en-US" sz="700" dirty="0"/>
              <a:t>変換することで、ロボットの</a:t>
            </a:r>
            <a:endParaRPr lang="en-US" altLang="ja-JP" sz="700" dirty="0"/>
          </a:p>
          <a:p>
            <a:r>
              <a:rPr lang="ja-JP" altLang="en-US" sz="700" dirty="0"/>
              <a:t>現在の方向を計算しています。</a:t>
            </a:r>
            <a:endParaRPr lang="en-US" altLang="ja-JP" sz="800" dirty="0"/>
          </a:p>
        </p:txBody>
      </p:sp>
      <p:pic>
        <p:nvPicPr>
          <p:cNvPr id="1080" name="Picture 8" descr="L3GD20H使用3軸ジャイロセンサーモジュールキット: 計測器・センサ・ロガー 秋月電子通商-電子部品・ネット通販">
            <a:extLst>
              <a:ext uri="{FF2B5EF4-FFF2-40B4-BE49-F238E27FC236}">
                <a16:creationId xmlns:a16="http://schemas.microsoft.com/office/drawing/2014/main" id="{A58E1B3E-A75A-0881-DF09-9FBFD320CAA8}"/>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6449" t="11955" r="19360" b="12032"/>
          <a:stretch/>
        </p:blipFill>
        <p:spPr bwMode="auto">
          <a:xfrm>
            <a:off x="6058934" y="9841623"/>
            <a:ext cx="601528" cy="534241"/>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10">
            <a:extLst>
              <a:ext uri="{FF2B5EF4-FFF2-40B4-BE49-F238E27FC236}">
                <a16:creationId xmlns:a16="http://schemas.microsoft.com/office/drawing/2014/main" id="{9BDF959A-ADE9-F1CB-4852-B5E35A66594F}"/>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22354" t="14133" r="21876" b="5893"/>
          <a:stretch/>
        </p:blipFill>
        <p:spPr bwMode="auto">
          <a:xfrm flipH="1">
            <a:off x="252591" y="1371305"/>
            <a:ext cx="2142032" cy="2288697"/>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12">
            <a:extLst>
              <a:ext uri="{FF2B5EF4-FFF2-40B4-BE49-F238E27FC236}">
                <a16:creationId xmlns:a16="http://schemas.microsoft.com/office/drawing/2014/main" id="{296CCEF7-4192-D6B8-E990-81B3ABA700E2}"/>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31907" t="22746" r="25010" b="12766"/>
          <a:stretch/>
        </p:blipFill>
        <p:spPr bwMode="auto">
          <a:xfrm flipH="1">
            <a:off x="333719" y="4093268"/>
            <a:ext cx="2063057" cy="2151109"/>
          </a:xfrm>
          <a:prstGeom prst="rect">
            <a:avLst/>
          </a:prstGeom>
          <a:noFill/>
          <a:extLst>
            <a:ext uri="{909E8E84-426E-40DD-AFC4-6F175D3DCCD1}">
              <a14:hiddenFill xmlns:a14="http://schemas.microsoft.com/office/drawing/2010/main">
                <a:solidFill>
                  <a:srgbClr val="FFFFFF"/>
                </a:solidFill>
              </a14:hiddenFill>
            </a:ext>
          </a:extLst>
        </p:spPr>
      </p:pic>
      <p:cxnSp>
        <p:nvCxnSpPr>
          <p:cNvPr id="1084" name="直線コネクタ 1083">
            <a:extLst>
              <a:ext uri="{FF2B5EF4-FFF2-40B4-BE49-F238E27FC236}">
                <a16:creationId xmlns:a16="http://schemas.microsoft.com/office/drawing/2014/main" id="{EBEFEA00-1426-02E1-E42E-28626E489BC2}"/>
              </a:ext>
            </a:extLst>
          </p:cNvPr>
          <p:cNvCxnSpPr>
            <a:cxnSpLocks/>
          </p:cNvCxnSpPr>
          <p:nvPr/>
        </p:nvCxnSpPr>
        <p:spPr>
          <a:xfrm>
            <a:off x="4446316" y="1102338"/>
            <a:ext cx="23662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7" name="直線コネクタ 1086">
            <a:extLst>
              <a:ext uri="{FF2B5EF4-FFF2-40B4-BE49-F238E27FC236}">
                <a16:creationId xmlns:a16="http://schemas.microsoft.com/office/drawing/2014/main" id="{47F47C9F-CEAC-EA6E-A686-81D22D73013B}"/>
              </a:ext>
            </a:extLst>
          </p:cNvPr>
          <p:cNvCxnSpPr>
            <a:cxnSpLocks/>
          </p:cNvCxnSpPr>
          <p:nvPr/>
        </p:nvCxnSpPr>
        <p:spPr>
          <a:xfrm>
            <a:off x="3382959" y="6906628"/>
            <a:ext cx="3429582" cy="0"/>
          </a:xfrm>
          <a:prstGeom prst="line">
            <a:avLst/>
          </a:prstGeom>
          <a:ln w="19050"/>
        </p:spPr>
        <p:style>
          <a:lnRef idx="1">
            <a:schemeClr val="dk1"/>
          </a:lnRef>
          <a:fillRef idx="0">
            <a:schemeClr val="dk1"/>
          </a:fillRef>
          <a:effectRef idx="0">
            <a:schemeClr val="dk1"/>
          </a:effectRef>
          <a:fontRef idx="minor">
            <a:schemeClr val="tx1"/>
          </a:fontRef>
        </p:style>
      </p:cxnSp>
      <p:sp>
        <p:nvSpPr>
          <p:cNvPr id="1097" name="テキスト ボックス 1096">
            <a:extLst>
              <a:ext uri="{FF2B5EF4-FFF2-40B4-BE49-F238E27FC236}">
                <a16:creationId xmlns:a16="http://schemas.microsoft.com/office/drawing/2014/main" id="{50A044FF-35AF-D2C0-2C8E-DDBA18933B99}"/>
              </a:ext>
            </a:extLst>
          </p:cNvPr>
          <p:cNvSpPr txBox="1"/>
          <p:nvPr/>
        </p:nvSpPr>
        <p:spPr>
          <a:xfrm>
            <a:off x="7041651" y="867696"/>
            <a:ext cx="4476505" cy="461665"/>
          </a:xfrm>
          <a:prstGeom prst="rect">
            <a:avLst/>
          </a:prstGeom>
          <a:noFill/>
        </p:spPr>
        <p:txBody>
          <a:bodyPr wrap="square" rtlCol="0">
            <a:spAutoFit/>
          </a:bodyPr>
          <a:lstStyle/>
          <a:p>
            <a:r>
              <a:rPr lang="ja-JP" altLang="en-US" sz="2400" b="1" dirty="0"/>
              <a:t>ロボットの特徴 </a:t>
            </a:r>
            <a:r>
              <a:rPr lang="en-US" altLang="ja-JP" sz="1600" b="1" dirty="0"/>
              <a:t>- robot’s features</a:t>
            </a:r>
            <a:endParaRPr lang="en-US" altLang="ja-JP" sz="2400" b="1" dirty="0"/>
          </a:p>
        </p:txBody>
      </p:sp>
      <p:cxnSp>
        <p:nvCxnSpPr>
          <p:cNvPr id="1098" name="直線コネクタ 1097">
            <a:extLst>
              <a:ext uri="{FF2B5EF4-FFF2-40B4-BE49-F238E27FC236}">
                <a16:creationId xmlns:a16="http://schemas.microsoft.com/office/drawing/2014/main" id="{3328A23E-81E1-CE5F-C393-0A5EE974C2FC}"/>
              </a:ext>
            </a:extLst>
          </p:cNvPr>
          <p:cNvCxnSpPr>
            <a:cxnSpLocks/>
          </p:cNvCxnSpPr>
          <p:nvPr/>
        </p:nvCxnSpPr>
        <p:spPr>
          <a:xfrm>
            <a:off x="11158538" y="1102338"/>
            <a:ext cx="3771900" cy="0"/>
          </a:xfrm>
          <a:prstGeom prst="line">
            <a:avLst/>
          </a:prstGeom>
          <a:ln w="19050"/>
        </p:spPr>
        <p:style>
          <a:lnRef idx="1">
            <a:schemeClr val="dk1"/>
          </a:lnRef>
          <a:fillRef idx="0">
            <a:schemeClr val="dk1"/>
          </a:fillRef>
          <a:effectRef idx="0">
            <a:schemeClr val="dk1"/>
          </a:effectRef>
          <a:fontRef idx="minor">
            <a:schemeClr val="tx1"/>
          </a:fontRef>
        </p:style>
      </p:cxnSp>
      <p:sp>
        <p:nvSpPr>
          <p:cNvPr id="1129" name="四角形: 角を丸くする 1128">
            <a:extLst>
              <a:ext uri="{FF2B5EF4-FFF2-40B4-BE49-F238E27FC236}">
                <a16:creationId xmlns:a16="http://schemas.microsoft.com/office/drawing/2014/main" id="{647359AD-9065-8595-B06F-36E655853CC0}"/>
              </a:ext>
            </a:extLst>
          </p:cNvPr>
          <p:cNvSpPr/>
          <p:nvPr/>
        </p:nvSpPr>
        <p:spPr>
          <a:xfrm>
            <a:off x="7164028" y="7832725"/>
            <a:ext cx="4474518" cy="2582863"/>
          </a:xfrm>
          <a:prstGeom prst="roundRect">
            <a:avLst>
              <a:gd name="adj" fmla="val 5548"/>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ja-JP" altLang="en-US" sz="800"/>
              <a:t>・</a:t>
            </a:r>
            <a:r>
              <a:rPr lang="en-US" altLang="ja-JP" sz="800"/>
              <a:t>Autodesk Fusion : </a:t>
            </a:r>
            <a:r>
              <a:rPr lang="ja-JP" altLang="en-US" sz="800"/>
              <a:t>機体の設計</a:t>
            </a:r>
            <a:endParaRPr kumimoji="1" lang="ja-JP" altLang="en-US" dirty="0"/>
          </a:p>
        </p:txBody>
      </p:sp>
      <p:cxnSp>
        <p:nvCxnSpPr>
          <p:cNvPr id="1133" name="直線コネクタ 1132">
            <a:extLst>
              <a:ext uri="{FF2B5EF4-FFF2-40B4-BE49-F238E27FC236}">
                <a16:creationId xmlns:a16="http://schemas.microsoft.com/office/drawing/2014/main" id="{98791236-23F8-ACCD-7D2B-2F37EDE4D64E}"/>
              </a:ext>
            </a:extLst>
          </p:cNvPr>
          <p:cNvCxnSpPr>
            <a:cxnSpLocks/>
          </p:cNvCxnSpPr>
          <p:nvPr/>
        </p:nvCxnSpPr>
        <p:spPr>
          <a:xfrm flipV="1">
            <a:off x="6947514" y="896271"/>
            <a:ext cx="0" cy="9655331"/>
          </a:xfrm>
          <a:prstGeom prst="line">
            <a:avLst/>
          </a:prstGeom>
          <a:ln w="19050">
            <a:solidFill>
              <a:schemeClr val="tx1"/>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60" name="四角形: 角を丸くする 1159">
            <a:extLst>
              <a:ext uri="{FF2B5EF4-FFF2-40B4-BE49-F238E27FC236}">
                <a16:creationId xmlns:a16="http://schemas.microsoft.com/office/drawing/2014/main" id="{85055354-3F89-C120-DD5A-ABDD28D9A724}"/>
              </a:ext>
            </a:extLst>
          </p:cNvPr>
          <p:cNvSpPr/>
          <p:nvPr/>
        </p:nvSpPr>
        <p:spPr>
          <a:xfrm>
            <a:off x="11718251" y="7839172"/>
            <a:ext cx="3153447" cy="2582863"/>
          </a:xfrm>
          <a:prstGeom prst="roundRect">
            <a:avLst>
              <a:gd name="adj" fmla="val 5548"/>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dirty="0"/>
          </a:p>
        </p:txBody>
      </p:sp>
      <p:sp>
        <p:nvSpPr>
          <p:cNvPr id="1161" name="正方形/長方形 1160">
            <a:extLst>
              <a:ext uri="{FF2B5EF4-FFF2-40B4-BE49-F238E27FC236}">
                <a16:creationId xmlns:a16="http://schemas.microsoft.com/office/drawing/2014/main" id="{C886F2FB-BB70-F77B-39B2-8539B6A78256}"/>
              </a:ext>
            </a:extLst>
          </p:cNvPr>
          <p:cNvSpPr/>
          <p:nvPr/>
        </p:nvSpPr>
        <p:spPr>
          <a:xfrm>
            <a:off x="13462000" y="10160000"/>
            <a:ext cx="1570077" cy="44224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1162" name="テキスト ボックス 1161">
            <a:extLst>
              <a:ext uri="{FF2B5EF4-FFF2-40B4-BE49-F238E27FC236}">
                <a16:creationId xmlns:a16="http://schemas.microsoft.com/office/drawing/2014/main" id="{38367C2E-3112-63AB-46E4-D7C51F1B951C}"/>
              </a:ext>
            </a:extLst>
          </p:cNvPr>
          <p:cNvSpPr txBox="1"/>
          <p:nvPr/>
        </p:nvSpPr>
        <p:spPr>
          <a:xfrm>
            <a:off x="13468350" y="10178405"/>
            <a:ext cx="1550260" cy="461665"/>
          </a:xfrm>
          <a:prstGeom prst="rect">
            <a:avLst/>
          </a:prstGeom>
          <a:noFill/>
        </p:spPr>
        <p:txBody>
          <a:bodyPr wrap="square" rtlCol="0">
            <a:spAutoFit/>
          </a:bodyPr>
          <a:lstStyle/>
          <a:p>
            <a:pPr algn="ctr"/>
            <a:r>
              <a:rPr lang="en-US" altLang="ja-JP" sz="2400" b="1" dirty="0">
                <a:solidFill>
                  <a:schemeClr val="tx1"/>
                </a:solidFill>
              </a:rPr>
              <a:t>WSL-040</a:t>
            </a:r>
            <a:endParaRPr kumimoji="1" lang="ja-JP" altLang="en-US" sz="2400" b="1" dirty="0">
              <a:solidFill>
                <a:schemeClr val="tx1"/>
              </a:solidFill>
            </a:endParaRPr>
          </a:p>
        </p:txBody>
      </p:sp>
      <p:sp>
        <p:nvSpPr>
          <p:cNvPr id="1163" name="テキスト ボックス 1162">
            <a:extLst>
              <a:ext uri="{FF2B5EF4-FFF2-40B4-BE49-F238E27FC236}">
                <a16:creationId xmlns:a16="http://schemas.microsoft.com/office/drawing/2014/main" id="{3DD90333-5CBF-6E1D-EDAF-E64142EE0640}"/>
              </a:ext>
            </a:extLst>
          </p:cNvPr>
          <p:cNvSpPr txBox="1"/>
          <p:nvPr/>
        </p:nvSpPr>
        <p:spPr>
          <a:xfrm>
            <a:off x="12730799" y="7946868"/>
            <a:ext cx="1346200" cy="338554"/>
          </a:xfrm>
          <a:prstGeom prst="rect">
            <a:avLst/>
          </a:prstGeom>
          <a:noFill/>
        </p:spPr>
        <p:txBody>
          <a:bodyPr wrap="square" rtlCol="0">
            <a:spAutoFit/>
          </a:bodyPr>
          <a:lstStyle/>
          <a:p>
            <a:pPr algn="ctr"/>
            <a:r>
              <a:rPr kumimoji="1" lang="ja-JP" altLang="en-US" sz="1600" b="1" dirty="0"/>
              <a:t>スポンサー</a:t>
            </a:r>
          </a:p>
        </p:txBody>
      </p:sp>
      <p:cxnSp>
        <p:nvCxnSpPr>
          <p:cNvPr id="1164" name="直線コネクタ 1163">
            <a:extLst>
              <a:ext uri="{FF2B5EF4-FFF2-40B4-BE49-F238E27FC236}">
                <a16:creationId xmlns:a16="http://schemas.microsoft.com/office/drawing/2014/main" id="{134BEB72-C3CF-F33E-E2C5-2CE2041E622D}"/>
              </a:ext>
            </a:extLst>
          </p:cNvPr>
          <p:cNvCxnSpPr>
            <a:cxnSpLocks/>
          </p:cNvCxnSpPr>
          <p:nvPr/>
        </p:nvCxnSpPr>
        <p:spPr>
          <a:xfrm>
            <a:off x="11829014" y="8383285"/>
            <a:ext cx="2946134" cy="0"/>
          </a:xfrm>
          <a:prstGeom prst="line">
            <a:avLst/>
          </a:prstGeom>
          <a:ln w="9525">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71" name="テキスト ボックス 1170">
            <a:extLst>
              <a:ext uri="{FF2B5EF4-FFF2-40B4-BE49-F238E27FC236}">
                <a16:creationId xmlns:a16="http://schemas.microsoft.com/office/drawing/2014/main" id="{C0A0F9EC-AA81-1B97-5458-D8692AC23CE5}"/>
              </a:ext>
            </a:extLst>
          </p:cNvPr>
          <p:cNvSpPr txBox="1"/>
          <p:nvPr/>
        </p:nvSpPr>
        <p:spPr>
          <a:xfrm>
            <a:off x="11771433" y="9207783"/>
            <a:ext cx="3247178" cy="492443"/>
          </a:xfrm>
          <a:prstGeom prst="rect">
            <a:avLst/>
          </a:prstGeom>
          <a:noFill/>
        </p:spPr>
        <p:txBody>
          <a:bodyPr wrap="square" rtlCol="0">
            <a:spAutoFit/>
          </a:bodyPr>
          <a:lstStyle/>
          <a:p>
            <a:r>
              <a:rPr lang="en-US" altLang="ja-JP" sz="1000" b="1" dirty="0"/>
              <a:t>JLCPCB </a:t>
            </a:r>
            <a:r>
              <a:rPr lang="ja-JP" altLang="en-US" sz="1000" b="1" dirty="0"/>
              <a:t>様</a:t>
            </a:r>
            <a:endParaRPr lang="en-US" altLang="ja-JP" sz="900" b="1" dirty="0"/>
          </a:p>
          <a:p>
            <a:r>
              <a:rPr kumimoji="1" lang="ja-JP" altLang="en-US" sz="800" dirty="0"/>
              <a:t> 主にロボットに使用している基板や</a:t>
            </a:r>
            <a:r>
              <a:rPr lang="en-US" altLang="ja-JP" sz="800" dirty="0"/>
              <a:t> 3D</a:t>
            </a:r>
            <a:r>
              <a:rPr lang="ja-JP" altLang="en-US" sz="800" dirty="0"/>
              <a:t>プリンター部品の発注の</a:t>
            </a:r>
            <a:endParaRPr lang="en-US" altLang="ja-JP" sz="800" dirty="0"/>
          </a:p>
          <a:p>
            <a:r>
              <a:rPr lang="ja-JP" altLang="en-US" sz="800" dirty="0"/>
              <a:t> 際の</a:t>
            </a:r>
            <a:r>
              <a:rPr kumimoji="1" lang="ja-JP" altLang="en-US" sz="800" dirty="0"/>
              <a:t>資金援助をしていただいております。</a:t>
            </a:r>
            <a:endParaRPr kumimoji="1" lang="en-US" altLang="ja-JP" sz="900" dirty="0"/>
          </a:p>
        </p:txBody>
      </p:sp>
      <p:sp>
        <p:nvSpPr>
          <p:cNvPr id="1172" name="テキスト ボックス 1171">
            <a:extLst>
              <a:ext uri="{FF2B5EF4-FFF2-40B4-BE49-F238E27FC236}">
                <a16:creationId xmlns:a16="http://schemas.microsoft.com/office/drawing/2014/main" id="{B9AC757C-6BBD-336A-CEC3-59B48C5C8C08}"/>
              </a:ext>
            </a:extLst>
          </p:cNvPr>
          <p:cNvSpPr txBox="1"/>
          <p:nvPr/>
        </p:nvSpPr>
        <p:spPr>
          <a:xfrm>
            <a:off x="11780458" y="8407521"/>
            <a:ext cx="2958496" cy="338554"/>
          </a:xfrm>
          <a:prstGeom prst="rect">
            <a:avLst/>
          </a:prstGeom>
          <a:noFill/>
        </p:spPr>
        <p:txBody>
          <a:bodyPr wrap="square" rtlCol="0">
            <a:spAutoFit/>
          </a:bodyPr>
          <a:lstStyle/>
          <a:p>
            <a:r>
              <a:rPr kumimoji="1" lang="ja-JP" altLang="en-US" sz="800" dirty="0"/>
              <a:t>金銭面、技術面の方からサポートしていただいております。</a:t>
            </a:r>
            <a:endParaRPr kumimoji="1" lang="en-US" altLang="ja-JP" sz="800" dirty="0"/>
          </a:p>
          <a:p>
            <a:r>
              <a:rPr kumimoji="1" lang="ja-JP" altLang="en-US" sz="800" dirty="0"/>
              <a:t>本当にありがとうございます。</a:t>
            </a:r>
            <a:endParaRPr kumimoji="1" lang="en-US" altLang="ja-JP" sz="800" dirty="0"/>
          </a:p>
        </p:txBody>
      </p:sp>
      <p:cxnSp>
        <p:nvCxnSpPr>
          <p:cNvPr id="1176" name="直線コネクタ 1175">
            <a:extLst>
              <a:ext uri="{FF2B5EF4-FFF2-40B4-BE49-F238E27FC236}">
                <a16:creationId xmlns:a16="http://schemas.microsoft.com/office/drawing/2014/main" id="{61D219BC-5FB6-7F30-8771-41E0660DA166}"/>
              </a:ext>
            </a:extLst>
          </p:cNvPr>
          <p:cNvCxnSpPr>
            <a:cxnSpLocks/>
          </p:cNvCxnSpPr>
          <p:nvPr/>
        </p:nvCxnSpPr>
        <p:spPr>
          <a:xfrm>
            <a:off x="7335551" y="8391140"/>
            <a:ext cx="4137312" cy="0"/>
          </a:xfrm>
          <a:prstGeom prst="line">
            <a:avLst/>
          </a:prstGeom>
          <a:ln w="9525">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79" name="テキスト ボックス 1178">
            <a:extLst>
              <a:ext uri="{FF2B5EF4-FFF2-40B4-BE49-F238E27FC236}">
                <a16:creationId xmlns:a16="http://schemas.microsoft.com/office/drawing/2014/main" id="{CFAF4A10-0698-31FE-EFCA-C7D7DDCD3B07}"/>
              </a:ext>
            </a:extLst>
          </p:cNvPr>
          <p:cNvSpPr txBox="1"/>
          <p:nvPr/>
        </p:nvSpPr>
        <p:spPr>
          <a:xfrm>
            <a:off x="7720510" y="7903442"/>
            <a:ext cx="3451122" cy="307777"/>
          </a:xfrm>
          <a:prstGeom prst="rect">
            <a:avLst/>
          </a:prstGeom>
          <a:noFill/>
        </p:spPr>
        <p:txBody>
          <a:bodyPr wrap="square" rtlCol="0">
            <a:spAutoFit/>
          </a:bodyPr>
          <a:lstStyle/>
          <a:p>
            <a:pPr algn="ctr"/>
            <a:r>
              <a:rPr kumimoji="1" lang="ja-JP" altLang="en-US" sz="1400" dirty="0"/>
              <a:t>ツールを駆使して</a:t>
            </a:r>
            <a:r>
              <a:rPr kumimoji="1" lang="ja-JP" altLang="en-US" sz="1400" b="1" dirty="0"/>
              <a:t>より良いチーム活動へ</a:t>
            </a:r>
          </a:p>
        </p:txBody>
      </p:sp>
      <p:sp>
        <p:nvSpPr>
          <p:cNvPr id="1187" name="テキスト ボックス 1186">
            <a:extLst>
              <a:ext uri="{FF2B5EF4-FFF2-40B4-BE49-F238E27FC236}">
                <a16:creationId xmlns:a16="http://schemas.microsoft.com/office/drawing/2014/main" id="{CCB1D894-1F78-F1B5-4BE4-53C4AB2A6A23}"/>
              </a:ext>
            </a:extLst>
          </p:cNvPr>
          <p:cNvSpPr txBox="1"/>
          <p:nvPr/>
        </p:nvSpPr>
        <p:spPr>
          <a:xfrm>
            <a:off x="7710647" y="8141757"/>
            <a:ext cx="3451122" cy="230832"/>
          </a:xfrm>
          <a:prstGeom prst="rect">
            <a:avLst/>
          </a:prstGeom>
          <a:noFill/>
        </p:spPr>
        <p:txBody>
          <a:bodyPr wrap="square" rtlCol="0">
            <a:spAutoFit/>
          </a:bodyPr>
          <a:lstStyle/>
          <a:p>
            <a:pPr algn="ctr"/>
            <a:r>
              <a:rPr kumimoji="1" lang="en-US" altLang="ja-JP" sz="900" dirty="0"/>
              <a:t>- </a:t>
            </a:r>
            <a:r>
              <a:rPr kumimoji="1" lang="ja-JP" altLang="en-US" sz="900" dirty="0"/>
              <a:t>私たちが使用しているサービス達 </a:t>
            </a:r>
            <a:r>
              <a:rPr kumimoji="1" lang="en-US" altLang="ja-JP" sz="900" dirty="0"/>
              <a:t>-</a:t>
            </a:r>
            <a:endParaRPr kumimoji="1" lang="ja-JP" altLang="en-US" sz="900" b="1" dirty="0"/>
          </a:p>
        </p:txBody>
      </p:sp>
      <p:sp>
        <p:nvSpPr>
          <p:cNvPr id="1194" name="テキスト ボックス 1193">
            <a:extLst>
              <a:ext uri="{FF2B5EF4-FFF2-40B4-BE49-F238E27FC236}">
                <a16:creationId xmlns:a16="http://schemas.microsoft.com/office/drawing/2014/main" id="{F0E84773-D1FC-82DD-81B9-47AED89D1FBA}"/>
              </a:ext>
            </a:extLst>
          </p:cNvPr>
          <p:cNvSpPr txBox="1"/>
          <p:nvPr/>
        </p:nvSpPr>
        <p:spPr>
          <a:xfrm>
            <a:off x="7160853" y="8407177"/>
            <a:ext cx="4474518" cy="507831"/>
          </a:xfrm>
          <a:prstGeom prst="rect">
            <a:avLst/>
          </a:prstGeom>
          <a:noFill/>
        </p:spPr>
        <p:txBody>
          <a:bodyPr wrap="square" rtlCol="0">
            <a:spAutoFit/>
          </a:bodyPr>
          <a:lstStyle/>
          <a:p>
            <a:r>
              <a:rPr kumimoji="1" lang="ja-JP" altLang="en-US" sz="800" dirty="0"/>
              <a:t>ロボットの製作・調整は長期間にわたり、</a:t>
            </a:r>
            <a:r>
              <a:rPr lang="ja-JP" altLang="en-US" sz="800" dirty="0"/>
              <a:t>その中で膨大なデータや情報の整理、コミュニケーションを行わなければ</a:t>
            </a:r>
            <a:r>
              <a:rPr kumimoji="1" lang="ja-JP" altLang="en-US" sz="800" dirty="0"/>
              <a:t>なりません。そのため、私たちは様々なツールを駆使することでこれらの</a:t>
            </a:r>
            <a:r>
              <a:rPr lang="ja-JP" altLang="en-US" sz="800" dirty="0"/>
              <a:t>活動を円滑に進めています。</a:t>
            </a:r>
            <a:endParaRPr lang="en-US" altLang="ja-JP" sz="500" dirty="0"/>
          </a:p>
          <a:p>
            <a:endParaRPr lang="en-US" altLang="ja-JP" sz="300" dirty="0"/>
          </a:p>
        </p:txBody>
      </p:sp>
      <p:pic>
        <p:nvPicPr>
          <p:cNvPr id="1195" name="図 1194">
            <a:extLst>
              <a:ext uri="{FF2B5EF4-FFF2-40B4-BE49-F238E27FC236}">
                <a16:creationId xmlns:a16="http://schemas.microsoft.com/office/drawing/2014/main" id="{57014C2B-9A28-17C0-EE35-056DB83E472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276947" y="9042962"/>
            <a:ext cx="446498" cy="446498"/>
          </a:xfrm>
          <a:prstGeom prst="rect">
            <a:avLst/>
          </a:prstGeom>
        </p:spPr>
      </p:pic>
      <p:sp>
        <p:nvSpPr>
          <p:cNvPr id="1204" name="テキスト ボックス 1203">
            <a:extLst>
              <a:ext uri="{FF2B5EF4-FFF2-40B4-BE49-F238E27FC236}">
                <a16:creationId xmlns:a16="http://schemas.microsoft.com/office/drawing/2014/main" id="{0AEC27F8-9B99-661C-5F24-E749A6A9C2DF}"/>
              </a:ext>
            </a:extLst>
          </p:cNvPr>
          <p:cNvSpPr txBox="1"/>
          <p:nvPr/>
        </p:nvSpPr>
        <p:spPr>
          <a:xfrm>
            <a:off x="7659453" y="9084024"/>
            <a:ext cx="1066583" cy="353943"/>
          </a:xfrm>
          <a:prstGeom prst="rect">
            <a:avLst/>
          </a:prstGeom>
          <a:noFill/>
        </p:spPr>
        <p:txBody>
          <a:bodyPr wrap="square">
            <a:spAutoFit/>
          </a:bodyPr>
          <a:lstStyle/>
          <a:p>
            <a:r>
              <a:rPr lang="en-US" altLang="ja-JP" sz="900" dirty="0"/>
              <a:t>Autodesk Fusion</a:t>
            </a:r>
          </a:p>
          <a:p>
            <a:r>
              <a:rPr lang="ja-JP" altLang="en-US" sz="800" dirty="0"/>
              <a:t> </a:t>
            </a:r>
            <a:r>
              <a:rPr lang="en-US" altLang="ja-JP" sz="800" dirty="0"/>
              <a:t>- </a:t>
            </a:r>
            <a:r>
              <a:rPr lang="ja-JP" altLang="en-US" sz="800" dirty="0"/>
              <a:t>機体設計</a:t>
            </a:r>
            <a:endParaRPr lang="ja-JP" altLang="en-US" dirty="0"/>
          </a:p>
        </p:txBody>
      </p:sp>
      <p:pic>
        <p:nvPicPr>
          <p:cNvPr id="1205" name="図 1204">
            <a:extLst>
              <a:ext uri="{FF2B5EF4-FFF2-40B4-BE49-F238E27FC236}">
                <a16:creationId xmlns:a16="http://schemas.microsoft.com/office/drawing/2014/main" id="{F5E8DEB2-A86F-E344-5FCF-4206B17C9E7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348926" y="9520151"/>
            <a:ext cx="296877" cy="296877"/>
          </a:xfrm>
          <a:prstGeom prst="rect">
            <a:avLst/>
          </a:prstGeom>
        </p:spPr>
      </p:pic>
      <p:sp>
        <p:nvSpPr>
          <p:cNvPr id="1208" name="テキスト ボックス 1207">
            <a:extLst>
              <a:ext uri="{FF2B5EF4-FFF2-40B4-BE49-F238E27FC236}">
                <a16:creationId xmlns:a16="http://schemas.microsoft.com/office/drawing/2014/main" id="{C4DFAA97-38DF-44FB-3044-ADEB43DCD4BC}"/>
              </a:ext>
            </a:extLst>
          </p:cNvPr>
          <p:cNvSpPr txBox="1"/>
          <p:nvPr/>
        </p:nvSpPr>
        <p:spPr>
          <a:xfrm>
            <a:off x="7659453" y="9511623"/>
            <a:ext cx="995145" cy="353943"/>
          </a:xfrm>
          <a:prstGeom prst="rect">
            <a:avLst/>
          </a:prstGeom>
          <a:noFill/>
        </p:spPr>
        <p:txBody>
          <a:bodyPr wrap="square">
            <a:spAutoFit/>
          </a:bodyPr>
          <a:lstStyle/>
          <a:p>
            <a:r>
              <a:rPr lang="en-US" altLang="ja-JP" sz="900" dirty="0"/>
              <a:t>KiCad 6.0/7.0</a:t>
            </a:r>
          </a:p>
          <a:p>
            <a:r>
              <a:rPr lang="ja-JP" altLang="en-US" sz="800" dirty="0"/>
              <a:t> </a:t>
            </a:r>
            <a:r>
              <a:rPr lang="en-US" altLang="ja-JP" sz="800" dirty="0"/>
              <a:t>- </a:t>
            </a:r>
            <a:r>
              <a:rPr lang="ja-JP" altLang="en-US" sz="800" dirty="0"/>
              <a:t>基板設計</a:t>
            </a:r>
            <a:endParaRPr lang="ja-JP" altLang="en-US" dirty="0"/>
          </a:p>
        </p:txBody>
      </p:sp>
      <p:sp>
        <p:nvSpPr>
          <p:cNvPr id="1236" name="テキスト ボックス 1235">
            <a:extLst>
              <a:ext uri="{FF2B5EF4-FFF2-40B4-BE49-F238E27FC236}">
                <a16:creationId xmlns:a16="http://schemas.microsoft.com/office/drawing/2014/main" id="{C481E34F-E762-1637-5172-33725791E3DD}"/>
              </a:ext>
            </a:extLst>
          </p:cNvPr>
          <p:cNvSpPr txBox="1"/>
          <p:nvPr/>
        </p:nvSpPr>
        <p:spPr>
          <a:xfrm>
            <a:off x="7160852" y="9932427"/>
            <a:ext cx="4540785" cy="461665"/>
          </a:xfrm>
          <a:prstGeom prst="rect">
            <a:avLst/>
          </a:prstGeom>
          <a:noFill/>
        </p:spPr>
        <p:txBody>
          <a:bodyPr wrap="square" rtlCol="0">
            <a:spAutoFit/>
          </a:bodyPr>
          <a:lstStyle/>
          <a:p>
            <a:r>
              <a:rPr kumimoji="1" lang="ja-JP" altLang="en-US" sz="800" dirty="0"/>
              <a:t>また、</a:t>
            </a:r>
            <a:r>
              <a:rPr kumimoji="1" lang="en-US" altLang="ja-JP" sz="800" dirty="0"/>
              <a:t>RCJ</a:t>
            </a:r>
            <a:r>
              <a:rPr kumimoji="1" lang="ja-JP" altLang="en-US" sz="800" dirty="0"/>
              <a:t>では選手同士の交流による情報共有や、私たちが持っている技術の公開をすることが必要</a:t>
            </a:r>
            <a:r>
              <a:rPr lang="ja-JP" altLang="en-US" sz="800" dirty="0"/>
              <a:t>不可欠であると考えています。プレゼンシート右上に情報公開に使用している</a:t>
            </a:r>
            <a:r>
              <a:rPr lang="en-US" altLang="ja-JP" sz="800" dirty="0"/>
              <a:t>X(Twitter)</a:t>
            </a:r>
            <a:r>
              <a:rPr lang="ja-JP" altLang="en-US" sz="800" dirty="0"/>
              <a:t>、ウェブサイトの</a:t>
            </a:r>
            <a:r>
              <a:rPr lang="en-US" altLang="ja-JP" sz="800" dirty="0"/>
              <a:t>QR</a:t>
            </a:r>
            <a:r>
              <a:rPr lang="ja-JP" altLang="en-US" sz="800" dirty="0"/>
              <a:t>コードを掲示していますので、是非ご覧ください。</a:t>
            </a:r>
            <a:endParaRPr lang="en-US" altLang="ja-JP" sz="800" dirty="0"/>
          </a:p>
        </p:txBody>
      </p:sp>
      <p:sp>
        <p:nvSpPr>
          <p:cNvPr id="1238" name="テキスト ボックス 1237">
            <a:extLst>
              <a:ext uri="{FF2B5EF4-FFF2-40B4-BE49-F238E27FC236}">
                <a16:creationId xmlns:a16="http://schemas.microsoft.com/office/drawing/2014/main" id="{73A17061-5456-CA0E-75A4-565B8F12F61B}"/>
              </a:ext>
            </a:extLst>
          </p:cNvPr>
          <p:cNvSpPr txBox="1"/>
          <p:nvPr/>
        </p:nvSpPr>
        <p:spPr>
          <a:xfrm>
            <a:off x="7119894" y="8831242"/>
            <a:ext cx="1105599" cy="230832"/>
          </a:xfrm>
          <a:prstGeom prst="rect">
            <a:avLst/>
          </a:prstGeom>
          <a:noFill/>
        </p:spPr>
        <p:txBody>
          <a:bodyPr wrap="square" rtlCol="0">
            <a:spAutoFit/>
          </a:bodyPr>
          <a:lstStyle/>
          <a:p>
            <a:r>
              <a:rPr kumimoji="1" lang="en-US" altLang="ja-JP" sz="900" dirty="0"/>
              <a:t>【</a:t>
            </a:r>
            <a:r>
              <a:rPr kumimoji="1" lang="ja-JP" altLang="en-US" sz="900" dirty="0"/>
              <a:t>ロボット設計</a:t>
            </a:r>
            <a:r>
              <a:rPr kumimoji="1" lang="en-US" altLang="ja-JP" sz="900" dirty="0"/>
              <a:t>】</a:t>
            </a:r>
            <a:endParaRPr lang="en-US" altLang="ja-JP" sz="400" dirty="0"/>
          </a:p>
        </p:txBody>
      </p:sp>
      <p:sp>
        <p:nvSpPr>
          <p:cNvPr id="1243" name="テキスト ボックス 1242">
            <a:extLst>
              <a:ext uri="{FF2B5EF4-FFF2-40B4-BE49-F238E27FC236}">
                <a16:creationId xmlns:a16="http://schemas.microsoft.com/office/drawing/2014/main" id="{B2C3BB64-BA4E-E606-DB09-F738CF952FB2}"/>
              </a:ext>
            </a:extLst>
          </p:cNvPr>
          <p:cNvSpPr txBox="1"/>
          <p:nvPr/>
        </p:nvSpPr>
        <p:spPr>
          <a:xfrm>
            <a:off x="8573922" y="8829356"/>
            <a:ext cx="1105599" cy="230832"/>
          </a:xfrm>
          <a:prstGeom prst="rect">
            <a:avLst/>
          </a:prstGeom>
          <a:noFill/>
        </p:spPr>
        <p:txBody>
          <a:bodyPr wrap="square" rtlCol="0">
            <a:spAutoFit/>
          </a:bodyPr>
          <a:lstStyle/>
          <a:p>
            <a:r>
              <a:rPr kumimoji="1" lang="en-US" altLang="ja-JP" sz="900" dirty="0"/>
              <a:t>【</a:t>
            </a:r>
            <a:r>
              <a:rPr kumimoji="1" lang="ja-JP" altLang="en-US" sz="900" dirty="0"/>
              <a:t>タスク管理</a:t>
            </a:r>
            <a:r>
              <a:rPr kumimoji="1" lang="en-US" altLang="ja-JP" sz="900" dirty="0"/>
              <a:t>】</a:t>
            </a:r>
            <a:endParaRPr lang="en-US" altLang="ja-JP" sz="400" dirty="0"/>
          </a:p>
        </p:txBody>
      </p:sp>
      <p:pic>
        <p:nvPicPr>
          <p:cNvPr id="1245" name="Picture 14" descr="Google スプレッドシートとは | Google Workspace さん">
            <a:extLst>
              <a:ext uri="{FF2B5EF4-FFF2-40B4-BE49-F238E27FC236}">
                <a16:creationId xmlns:a16="http://schemas.microsoft.com/office/drawing/2014/main" id="{5BE8EB78-C74B-AC39-5178-41088ED95E8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724876" y="9035180"/>
            <a:ext cx="303592" cy="303592"/>
          </a:xfrm>
          <a:prstGeom prst="rect">
            <a:avLst/>
          </a:prstGeom>
          <a:noFill/>
          <a:extLst>
            <a:ext uri="{909E8E84-426E-40DD-AFC4-6F175D3DCCD1}">
              <a14:hiddenFill xmlns:a14="http://schemas.microsoft.com/office/drawing/2010/main">
                <a:solidFill>
                  <a:srgbClr val="FFFFFF"/>
                </a:solidFill>
              </a14:hiddenFill>
            </a:ext>
          </a:extLst>
        </p:spPr>
      </p:pic>
      <p:sp>
        <p:nvSpPr>
          <p:cNvPr id="1246" name="テキスト ボックス 1245">
            <a:extLst>
              <a:ext uri="{FF2B5EF4-FFF2-40B4-BE49-F238E27FC236}">
                <a16:creationId xmlns:a16="http://schemas.microsoft.com/office/drawing/2014/main" id="{D43CF544-27F1-5E61-EA26-64E27C618782}"/>
              </a:ext>
            </a:extLst>
          </p:cNvPr>
          <p:cNvSpPr txBox="1"/>
          <p:nvPr/>
        </p:nvSpPr>
        <p:spPr>
          <a:xfrm>
            <a:off x="9017756" y="9014554"/>
            <a:ext cx="1066583" cy="369332"/>
          </a:xfrm>
          <a:prstGeom prst="rect">
            <a:avLst/>
          </a:prstGeom>
          <a:noFill/>
        </p:spPr>
        <p:txBody>
          <a:bodyPr wrap="square">
            <a:spAutoFit/>
          </a:bodyPr>
          <a:lstStyle/>
          <a:p>
            <a:r>
              <a:rPr lang="en-US" altLang="ja-JP" sz="900" dirty="0"/>
              <a:t>Google Spreadsheet</a:t>
            </a:r>
          </a:p>
        </p:txBody>
      </p:sp>
      <p:sp>
        <p:nvSpPr>
          <p:cNvPr id="1252" name="テキスト ボックス 1251">
            <a:extLst>
              <a:ext uri="{FF2B5EF4-FFF2-40B4-BE49-F238E27FC236}">
                <a16:creationId xmlns:a16="http://schemas.microsoft.com/office/drawing/2014/main" id="{370A2EDA-49E1-6B18-CC0C-824AC4ED507C}"/>
              </a:ext>
            </a:extLst>
          </p:cNvPr>
          <p:cNvSpPr txBox="1"/>
          <p:nvPr/>
        </p:nvSpPr>
        <p:spPr>
          <a:xfrm>
            <a:off x="8573922" y="9370022"/>
            <a:ext cx="1536866" cy="230832"/>
          </a:xfrm>
          <a:prstGeom prst="rect">
            <a:avLst/>
          </a:prstGeom>
          <a:noFill/>
        </p:spPr>
        <p:txBody>
          <a:bodyPr wrap="square" rtlCol="0">
            <a:spAutoFit/>
          </a:bodyPr>
          <a:lstStyle/>
          <a:p>
            <a:r>
              <a:rPr kumimoji="1" lang="en-US" altLang="ja-JP" sz="900" dirty="0"/>
              <a:t>【</a:t>
            </a:r>
            <a:r>
              <a:rPr kumimoji="1" lang="ja-JP" altLang="en-US" sz="900" dirty="0"/>
              <a:t>コミュニケーション</a:t>
            </a:r>
            <a:r>
              <a:rPr kumimoji="1" lang="en-US" altLang="ja-JP" sz="900" dirty="0"/>
              <a:t>】</a:t>
            </a:r>
            <a:endParaRPr lang="en-US" altLang="ja-JP" sz="400" dirty="0"/>
          </a:p>
        </p:txBody>
      </p:sp>
      <p:pic>
        <p:nvPicPr>
          <p:cNvPr id="1254" name="Picture 16" descr="Discord - 話そう、チャットしよう、集まろう」をApp Storeで">
            <a:extLst>
              <a:ext uri="{FF2B5EF4-FFF2-40B4-BE49-F238E27FC236}">
                <a16:creationId xmlns:a16="http://schemas.microsoft.com/office/drawing/2014/main" id="{59DE4167-0898-F7BD-2327-56200BFB98ED}"/>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2975" t="16121" r="32356" b="16370"/>
          <a:stretch/>
        </p:blipFill>
        <p:spPr bwMode="auto">
          <a:xfrm>
            <a:off x="8758324" y="9594228"/>
            <a:ext cx="242657" cy="248061"/>
          </a:xfrm>
          <a:prstGeom prst="rect">
            <a:avLst/>
          </a:prstGeom>
          <a:noFill/>
          <a:extLst>
            <a:ext uri="{909E8E84-426E-40DD-AFC4-6F175D3DCCD1}">
              <a14:hiddenFill xmlns:a14="http://schemas.microsoft.com/office/drawing/2010/main">
                <a:solidFill>
                  <a:srgbClr val="FFFFFF"/>
                </a:solidFill>
              </a14:hiddenFill>
            </a:ext>
          </a:extLst>
        </p:spPr>
      </p:pic>
      <p:sp>
        <p:nvSpPr>
          <p:cNvPr id="1261" name="テキスト ボックス 1260">
            <a:extLst>
              <a:ext uri="{FF2B5EF4-FFF2-40B4-BE49-F238E27FC236}">
                <a16:creationId xmlns:a16="http://schemas.microsoft.com/office/drawing/2014/main" id="{81FA3C53-311D-66C8-ACD9-3940B10EA2D5}"/>
              </a:ext>
            </a:extLst>
          </p:cNvPr>
          <p:cNvSpPr txBox="1"/>
          <p:nvPr/>
        </p:nvSpPr>
        <p:spPr>
          <a:xfrm>
            <a:off x="9017756" y="9615193"/>
            <a:ext cx="1066583" cy="230832"/>
          </a:xfrm>
          <a:prstGeom prst="rect">
            <a:avLst/>
          </a:prstGeom>
          <a:noFill/>
        </p:spPr>
        <p:txBody>
          <a:bodyPr wrap="square">
            <a:spAutoFit/>
          </a:bodyPr>
          <a:lstStyle/>
          <a:p>
            <a:r>
              <a:rPr lang="en-US" altLang="ja-JP" sz="900" dirty="0"/>
              <a:t>Discord</a:t>
            </a:r>
          </a:p>
        </p:txBody>
      </p:sp>
      <p:sp>
        <p:nvSpPr>
          <p:cNvPr id="1262" name="テキスト ボックス 1261">
            <a:extLst>
              <a:ext uri="{FF2B5EF4-FFF2-40B4-BE49-F238E27FC236}">
                <a16:creationId xmlns:a16="http://schemas.microsoft.com/office/drawing/2014/main" id="{80C5E220-D604-D4DC-14F1-F39FBD0F1995}"/>
              </a:ext>
            </a:extLst>
          </p:cNvPr>
          <p:cNvSpPr txBox="1"/>
          <p:nvPr/>
        </p:nvSpPr>
        <p:spPr>
          <a:xfrm>
            <a:off x="9869871" y="8826597"/>
            <a:ext cx="1536866" cy="230832"/>
          </a:xfrm>
          <a:prstGeom prst="rect">
            <a:avLst/>
          </a:prstGeom>
          <a:noFill/>
        </p:spPr>
        <p:txBody>
          <a:bodyPr wrap="square" rtlCol="0">
            <a:spAutoFit/>
          </a:bodyPr>
          <a:lstStyle/>
          <a:p>
            <a:r>
              <a:rPr kumimoji="1" lang="en-US" altLang="ja-JP" sz="900" dirty="0"/>
              <a:t>【</a:t>
            </a:r>
            <a:r>
              <a:rPr kumimoji="1" lang="ja-JP" altLang="en-US" sz="900" dirty="0"/>
              <a:t>データ管理</a:t>
            </a:r>
            <a:r>
              <a:rPr kumimoji="1" lang="en-US" altLang="ja-JP" sz="900" dirty="0"/>
              <a:t>】</a:t>
            </a:r>
          </a:p>
        </p:txBody>
      </p:sp>
      <p:pic>
        <p:nvPicPr>
          <p:cNvPr id="1263" name="Picture 18" descr="GitHub - Wikipedia">
            <a:extLst>
              <a:ext uri="{FF2B5EF4-FFF2-40B4-BE49-F238E27FC236}">
                <a16:creationId xmlns:a16="http://schemas.microsoft.com/office/drawing/2014/main" id="{72E734B9-2687-13B7-3278-CDDD2822A05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092418" y="9044389"/>
            <a:ext cx="303592" cy="303592"/>
          </a:xfrm>
          <a:prstGeom prst="rect">
            <a:avLst/>
          </a:prstGeom>
          <a:noFill/>
          <a:extLst>
            <a:ext uri="{909E8E84-426E-40DD-AFC4-6F175D3DCCD1}">
              <a14:hiddenFill xmlns:a14="http://schemas.microsoft.com/office/drawing/2010/main">
                <a:solidFill>
                  <a:srgbClr val="FFFFFF"/>
                </a:solidFill>
              </a14:hiddenFill>
            </a:ext>
          </a:extLst>
        </p:spPr>
      </p:pic>
      <p:sp>
        <p:nvSpPr>
          <p:cNvPr id="1267" name="テキスト ボックス 1266">
            <a:extLst>
              <a:ext uri="{FF2B5EF4-FFF2-40B4-BE49-F238E27FC236}">
                <a16:creationId xmlns:a16="http://schemas.microsoft.com/office/drawing/2014/main" id="{BD0AC183-F211-9CC3-D767-BFF47619DFE3}"/>
              </a:ext>
            </a:extLst>
          </p:cNvPr>
          <p:cNvSpPr txBox="1"/>
          <p:nvPr/>
        </p:nvSpPr>
        <p:spPr>
          <a:xfrm>
            <a:off x="10374882" y="9093496"/>
            <a:ext cx="1066583" cy="230832"/>
          </a:xfrm>
          <a:prstGeom prst="rect">
            <a:avLst/>
          </a:prstGeom>
          <a:noFill/>
        </p:spPr>
        <p:txBody>
          <a:bodyPr wrap="square">
            <a:spAutoFit/>
          </a:bodyPr>
          <a:lstStyle/>
          <a:p>
            <a:r>
              <a:rPr lang="en-US" altLang="ja-JP" sz="900" dirty="0"/>
              <a:t>GitHub</a:t>
            </a:r>
          </a:p>
        </p:txBody>
      </p:sp>
      <p:sp>
        <p:nvSpPr>
          <p:cNvPr id="1268" name="テキスト ボックス 1267">
            <a:extLst>
              <a:ext uri="{FF2B5EF4-FFF2-40B4-BE49-F238E27FC236}">
                <a16:creationId xmlns:a16="http://schemas.microsoft.com/office/drawing/2014/main" id="{8A36BDFD-1BC1-8251-531F-62C6646BAAD3}"/>
              </a:ext>
            </a:extLst>
          </p:cNvPr>
          <p:cNvSpPr txBox="1"/>
          <p:nvPr/>
        </p:nvSpPr>
        <p:spPr>
          <a:xfrm>
            <a:off x="10034109" y="9383886"/>
            <a:ext cx="1483869" cy="461665"/>
          </a:xfrm>
          <a:prstGeom prst="rect">
            <a:avLst/>
          </a:prstGeom>
          <a:noFill/>
        </p:spPr>
        <p:txBody>
          <a:bodyPr wrap="square">
            <a:spAutoFit/>
          </a:bodyPr>
          <a:lstStyle/>
          <a:p>
            <a:r>
              <a:rPr lang="en-US" altLang="ja-JP" sz="800" dirty="0"/>
              <a:t>GitHub</a:t>
            </a:r>
            <a:r>
              <a:rPr lang="ja-JP" altLang="en-US" sz="800" dirty="0"/>
              <a:t>では</a:t>
            </a:r>
            <a:r>
              <a:rPr lang="en-US" altLang="ja-JP" sz="800" dirty="0"/>
              <a:t>2023</a:t>
            </a:r>
            <a:r>
              <a:rPr lang="ja-JP" altLang="en-US" sz="800" dirty="0"/>
              <a:t>シーズンの</a:t>
            </a:r>
            <a:endParaRPr lang="en-US" altLang="ja-JP" sz="800" dirty="0"/>
          </a:p>
          <a:p>
            <a:r>
              <a:rPr lang="ja-JP" altLang="en-US" sz="800" dirty="0"/>
              <a:t>ロボットデータ公開を</a:t>
            </a:r>
            <a:endParaRPr lang="en-US" altLang="ja-JP" sz="800" dirty="0"/>
          </a:p>
          <a:p>
            <a:r>
              <a:rPr lang="ja-JP" altLang="en-US" sz="800" dirty="0"/>
              <a:t>行なっています。</a:t>
            </a:r>
            <a:endParaRPr lang="en-US" altLang="ja-JP" sz="800" dirty="0"/>
          </a:p>
        </p:txBody>
      </p:sp>
      <p:sp>
        <p:nvSpPr>
          <p:cNvPr id="1272" name="テキスト ボックス 1271">
            <a:extLst>
              <a:ext uri="{FF2B5EF4-FFF2-40B4-BE49-F238E27FC236}">
                <a16:creationId xmlns:a16="http://schemas.microsoft.com/office/drawing/2014/main" id="{19AEA22B-3E58-4C4C-0BB1-362E79153711}"/>
              </a:ext>
            </a:extLst>
          </p:cNvPr>
          <p:cNvSpPr txBox="1"/>
          <p:nvPr/>
        </p:nvSpPr>
        <p:spPr>
          <a:xfrm>
            <a:off x="11771432" y="9657651"/>
            <a:ext cx="3030478" cy="738664"/>
          </a:xfrm>
          <a:prstGeom prst="rect">
            <a:avLst/>
          </a:prstGeom>
          <a:noFill/>
        </p:spPr>
        <p:txBody>
          <a:bodyPr wrap="square" rtlCol="0">
            <a:spAutoFit/>
          </a:bodyPr>
          <a:lstStyle/>
          <a:p>
            <a:r>
              <a:rPr kumimoji="1" lang="ja-JP" altLang="ja-JP" sz="1000" b="1" kern="1200" dirty="0">
                <a:solidFill>
                  <a:srgbClr val="000000"/>
                </a:solidFill>
                <a:effectLst/>
                <a:latin typeface="游ゴシック" panose="020B0400000000000000" pitchFamily="50" charset="-128"/>
                <a:ea typeface="游ゴシック" panose="020B0400000000000000" pitchFamily="50" charset="-128"/>
                <a:cs typeface="+mn-cs"/>
              </a:rPr>
              <a:t>佐賀大</a:t>
            </a:r>
            <a:r>
              <a:rPr kumimoji="1" lang="en-US" altLang="ja-JP" sz="1000" b="1" kern="1200" dirty="0">
                <a:solidFill>
                  <a:srgbClr val="000000"/>
                </a:solidFill>
                <a:effectLst/>
                <a:latin typeface="游ゴシック" panose="020B0400000000000000" pitchFamily="50" charset="-128"/>
                <a:ea typeface="游ゴシック" panose="020B0400000000000000" pitchFamily="50" charset="-128"/>
                <a:cs typeface="+mn-cs"/>
              </a:rPr>
              <a:t>de</a:t>
            </a:r>
            <a:r>
              <a:rPr kumimoji="1" lang="ja-JP" altLang="ja-JP" sz="1000" b="1" kern="1200" dirty="0">
                <a:solidFill>
                  <a:srgbClr val="000000"/>
                </a:solidFill>
                <a:effectLst/>
                <a:latin typeface="游ゴシック" panose="020B0400000000000000" pitchFamily="50" charset="-128"/>
                <a:ea typeface="游ゴシック" panose="020B0400000000000000" pitchFamily="50" charset="-128"/>
                <a:cs typeface="+mn-cs"/>
              </a:rPr>
              <a:t>ラボ</a:t>
            </a:r>
            <a:r>
              <a:rPr kumimoji="1" lang="en-US" altLang="ja-JP" sz="1000" b="1" kern="1200" dirty="0">
                <a:solidFill>
                  <a:srgbClr val="000000"/>
                </a:solidFill>
                <a:effectLst/>
                <a:latin typeface="游ゴシック" panose="020B0400000000000000" pitchFamily="50" charset="-128"/>
                <a:ea typeface="游ゴシック" panose="020B0400000000000000" pitchFamily="50" charset="-128"/>
                <a:cs typeface="+mn-cs"/>
              </a:rPr>
              <a:t> </a:t>
            </a:r>
            <a:r>
              <a:rPr lang="ja-JP" altLang="en-US" sz="1000" b="1" dirty="0">
                <a:solidFill>
                  <a:srgbClr val="000000"/>
                </a:solidFill>
                <a:latin typeface="游ゴシック" panose="020B0400000000000000" pitchFamily="50" charset="-128"/>
                <a:ea typeface="游ゴシック" panose="020B0400000000000000" pitchFamily="50" charset="-128"/>
              </a:rPr>
              <a:t>様</a:t>
            </a:r>
            <a:endParaRPr lang="en-US" altLang="ja-JP" sz="1000" b="1" dirty="0">
              <a:solidFill>
                <a:srgbClr val="000000"/>
              </a:solidFill>
              <a:latin typeface="游ゴシック" panose="020B0400000000000000" pitchFamily="50" charset="-128"/>
              <a:ea typeface="游ゴシック" panose="020B0400000000000000" pitchFamily="50" charset="-128"/>
            </a:endParaRPr>
          </a:p>
          <a:p>
            <a:r>
              <a:rPr kumimoji="1" lang="en-US" altLang="ja-JP" sz="800" kern="1200" dirty="0">
                <a:solidFill>
                  <a:srgbClr val="000000"/>
                </a:solidFill>
                <a:effectLst/>
                <a:latin typeface="游ゴシック" panose="020B0400000000000000" pitchFamily="50" charset="-128"/>
                <a:ea typeface="游ゴシック" panose="020B0400000000000000" pitchFamily="50" charset="-128"/>
                <a:cs typeface="+mn-cs"/>
              </a:rPr>
              <a:t> 3D</a:t>
            </a:r>
            <a:r>
              <a:rPr kumimoji="1" lang="ja-JP" altLang="en-US" sz="800" kern="1200" dirty="0">
                <a:solidFill>
                  <a:srgbClr val="000000"/>
                </a:solidFill>
                <a:effectLst/>
                <a:latin typeface="游ゴシック" panose="020B0400000000000000" pitchFamily="50" charset="-128"/>
                <a:ea typeface="游ゴシック" panose="020B0400000000000000" pitchFamily="50" charset="-128"/>
                <a:cs typeface="+mn-cs"/>
              </a:rPr>
              <a:t>プリンタ、レーザーカッターなどの工作機械を使用させて  </a:t>
            </a:r>
            <a:endParaRPr kumimoji="1" lang="en-US" altLang="ja-JP" sz="800" kern="1200" dirty="0">
              <a:solidFill>
                <a:srgbClr val="000000"/>
              </a:solidFill>
              <a:effectLst/>
              <a:latin typeface="游ゴシック" panose="020B0400000000000000" pitchFamily="50" charset="-128"/>
              <a:ea typeface="游ゴシック" panose="020B0400000000000000" pitchFamily="50" charset="-128"/>
              <a:cs typeface="+mn-cs"/>
            </a:endParaRPr>
          </a:p>
          <a:p>
            <a:r>
              <a:rPr lang="en-US" altLang="ja-JP" sz="800" dirty="0">
                <a:solidFill>
                  <a:srgbClr val="000000"/>
                </a:solidFill>
                <a:latin typeface="游ゴシック" panose="020B0400000000000000" pitchFamily="50" charset="-128"/>
                <a:ea typeface="游ゴシック" panose="020B0400000000000000" pitchFamily="50" charset="-128"/>
              </a:rPr>
              <a:t> </a:t>
            </a:r>
            <a:r>
              <a:rPr kumimoji="1" lang="ja-JP" altLang="en-US" sz="800" kern="1200" dirty="0">
                <a:solidFill>
                  <a:srgbClr val="000000"/>
                </a:solidFill>
                <a:effectLst/>
                <a:latin typeface="游ゴシック" panose="020B0400000000000000" pitchFamily="50" charset="-128"/>
                <a:ea typeface="游ゴシック" panose="020B0400000000000000" pitchFamily="50" charset="-128"/>
                <a:cs typeface="+mn-cs"/>
              </a:rPr>
              <a:t>いただいた他、技術交流や調整の</a:t>
            </a:r>
            <a:endParaRPr kumimoji="1" lang="en-US" altLang="ja-JP" sz="800" kern="1200" dirty="0">
              <a:solidFill>
                <a:srgbClr val="000000"/>
              </a:solidFill>
              <a:effectLst/>
              <a:latin typeface="游ゴシック" panose="020B0400000000000000" pitchFamily="50" charset="-128"/>
              <a:ea typeface="游ゴシック" panose="020B0400000000000000" pitchFamily="50" charset="-128"/>
              <a:cs typeface="+mn-cs"/>
            </a:endParaRPr>
          </a:p>
          <a:p>
            <a:r>
              <a:rPr kumimoji="1" lang="ja-JP" altLang="en-US" sz="800" kern="1200" dirty="0">
                <a:solidFill>
                  <a:srgbClr val="000000"/>
                </a:solidFill>
                <a:effectLst/>
                <a:latin typeface="游ゴシック" panose="020B0400000000000000" pitchFamily="50" charset="-128"/>
                <a:ea typeface="游ゴシック" panose="020B0400000000000000" pitchFamily="50" charset="-128"/>
                <a:cs typeface="+mn-cs"/>
              </a:rPr>
              <a:t> 場としても活用させ</a:t>
            </a:r>
            <a:r>
              <a:rPr lang="ja-JP" altLang="en-US" sz="800" dirty="0">
                <a:solidFill>
                  <a:srgbClr val="000000"/>
                </a:solidFill>
                <a:latin typeface="游ゴシック" panose="020B0400000000000000" pitchFamily="50" charset="-128"/>
                <a:ea typeface="游ゴシック" panose="020B0400000000000000" pitchFamily="50" charset="-128"/>
              </a:rPr>
              <a:t>ていただいて</a:t>
            </a:r>
            <a:endParaRPr lang="en-US" altLang="ja-JP" sz="800" dirty="0">
              <a:solidFill>
                <a:srgbClr val="000000"/>
              </a:solidFill>
              <a:latin typeface="游ゴシック" panose="020B0400000000000000" pitchFamily="50" charset="-128"/>
              <a:ea typeface="游ゴシック" panose="020B0400000000000000" pitchFamily="50" charset="-128"/>
            </a:endParaRPr>
          </a:p>
          <a:p>
            <a:r>
              <a:rPr lang="ja-JP" altLang="en-US" sz="800" dirty="0">
                <a:solidFill>
                  <a:srgbClr val="000000"/>
                </a:solidFill>
                <a:latin typeface="游ゴシック" panose="020B0400000000000000" pitchFamily="50" charset="-128"/>
                <a:ea typeface="游ゴシック" panose="020B0400000000000000" pitchFamily="50" charset="-128"/>
              </a:rPr>
              <a:t> おります。</a:t>
            </a:r>
            <a:endParaRPr kumimoji="1" lang="en-US" altLang="ja-JP" sz="1000" kern="1200" dirty="0">
              <a:solidFill>
                <a:srgbClr val="000000"/>
              </a:solidFill>
              <a:effectLst/>
              <a:latin typeface="游ゴシック" panose="020B0400000000000000" pitchFamily="50" charset="-128"/>
              <a:ea typeface="游ゴシック" panose="020B0400000000000000" pitchFamily="50" charset="-128"/>
              <a:cs typeface="+mn-cs"/>
            </a:endParaRPr>
          </a:p>
        </p:txBody>
      </p:sp>
      <p:sp>
        <p:nvSpPr>
          <p:cNvPr id="1276" name="テキスト ボックス 1275">
            <a:extLst>
              <a:ext uri="{FF2B5EF4-FFF2-40B4-BE49-F238E27FC236}">
                <a16:creationId xmlns:a16="http://schemas.microsoft.com/office/drawing/2014/main" id="{48B7E710-D32F-CEED-FDAF-80D532EEC248}"/>
              </a:ext>
            </a:extLst>
          </p:cNvPr>
          <p:cNvSpPr txBox="1"/>
          <p:nvPr/>
        </p:nvSpPr>
        <p:spPr>
          <a:xfrm>
            <a:off x="7041651" y="7306261"/>
            <a:ext cx="4476505" cy="461665"/>
          </a:xfrm>
          <a:prstGeom prst="rect">
            <a:avLst/>
          </a:prstGeom>
          <a:noFill/>
        </p:spPr>
        <p:txBody>
          <a:bodyPr wrap="square" rtlCol="0">
            <a:spAutoFit/>
          </a:bodyPr>
          <a:lstStyle/>
          <a:p>
            <a:r>
              <a:rPr lang="ja-JP" altLang="en-US" sz="2400" b="1" dirty="0"/>
              <a:t>チーム活動 </a:t>
            </a:r>
            <a:r>
              <a:rPr lang="en-US" altLang="ja-JP" sz="1600" b="1" dirty="0"/>
              <a:t>- team activities</a:t>
            </a:r>
            <a:endParaRPr lang="en-US" altLang="ja-JP" sz="2400" b="1" dirty="0"/>
          </a:p>
        </p:txBody>
      </p:sp>
      <p:cxnSp>
        <p:nvCxnSpPr>
          <p:cNvPr id="1278" name="直線コネクタ 1277">
            <a:extLst>
              <a:ext uri="{FF2B5EF4-FFF2-40B4-BE49-F238E27FC236}">
                <a16:creationId xmlns:a16="http://schemas.microsoft.com/office/drawing/2014/main" id="{90C9310E-8BA4-E3D5-DADB-46F51859D6A3}"/>
              </a:ext>
            </a:extLst>
          </p:cNvPr>
          <p:cNvCxnSpPr>
            <a:cxnSpLocks/>
          </p:cNvCxnSpPr>
          <p:nvPr/>
        </p:nvCxnSpPr>
        <p:spPr>
          <a:xfrm>
            <a:off x="10463213" y="7540903"/>
            <a:ext cx="4467225" cy="0"/>
          </a:xfrm>
          <a:prstGeom prst="line">
            <a:avLst/>
          </a:prstGeom>
          <a:ln w="19050"/>
        </p:spPr>
        <p:style>
          <a:lnRef idx="1">
            <a:schemeClr val="dk1"/>
          </a:lnRef>
          <a:fillRef idx="0">
            <a:schemeClr val="dk1"/>
          </a:fillRef>
          <a:effectRef idx="0">
            <a:schemeClr val="dk1"/>
          </a:effectRef>
          <a:fontRef idx="minor">
            <a:schemeClr val="tx1"/>
          </a:fontRef>
        </p:style>
      </p:cxnSp>
      <p:sp>
        <p:nvSpPr>
          <p:cNvPr id="1283" name="四角形: 角を丸くする 1282">
            <a:extLst>
              <a:ext uri="{FF2B5EF4-FFF2-40B4-BE49-F238E27FC236}">
                <a16:creationId xmlns:a16="http://schemas.microsoft.com/office/drawing/2014/main" id="{A6C4B670-DC09-21B3-0B30-6A5433B0109E}"/>
              </a:ext>
            </a:extLst>
          </p:cNvPr>
          <p:cNvSpPr/>
          <p:nvPr/>
        </p:nvSpPr>
        <p:spPr>
          <a:xfrm>
            <a:off x="7164028" y="1391885"/>
            <a:ext cx="7707670" cy="3635070"/>
          </a:xfrm>
          <a:prstGeom prst="roundRect">
            <a:avLst>
              <a:gd name="adj" fmla="val 3102"/>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ja-JP" altLang="en-US" sz="800" dirty="0"/>
              <a:t>・</a:t>
            </a:r>
            <a:r>
              <a:rPr lang="en-US" altLang="ja-JP" sz="800" dirty="0"/>
              <a:t>Autodesk Fusion : </a:t>
            </a:r>
            <a:r>
              <a:rPr lang="ja-JP" altLang="en-US" sz="800" dirty="0"/>
              <a:t>機体の設計</a:t>
            </a:r>
            <a:endParaRPr kumimoji="1" lang="ja-JP" altLang="en-US" dirty="0"/>
          </a:p>
        </p:txBody>
      </p:sp>
      <p:cxnSp>
        <p:nvCxnSpPr>
          <p:cNvPr id="1284" name="直線コネクタ 1283">
            <a:extLst>
              <a:ext uri="{FF2B5EF4-FFF2-40B4-BE49-F238E27FC236}">
                <a16:creationId xmlns:a16="http://schemas.microsoft.com/office/drawing/2014/main" id="{490CD05B-59E6-89C4-0C76-90471A0A0EE5}"/>
              </a:ext>
            </a:extLst>
          </p:cNvPr>
          <p:cNvCxnSpPr>
            <a:cxnSpLocks/>
          </p:cNvCxnSpPr>
          <p:nvPr/>
        </p:nvCxnSpPr>
        <p:spPr>
          <a:xfrm>
            <a:off x="7335551" y="1801722"/>
            <a:ext cx="7403403" cy="0"/>
          </a:xfrm>
          <a:prstGeom prst="line">
            <a:avLst/>
          </a:prstGeom>
          <a:ln w="9525">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88" name="テキスト ボックス 1287">
            <a:extLst>
              <a:ext uri="{FF2B5EF4-FFF2-40B4-BE49-F238E27FC236}">
                <a16:creationId xmlns:a16="http://schemas.microsoft.com/office/drawing/2014/main" id="{BE1786B5-E197-3E81-93AF-83DFD749A41D}"/>
              </a:ext>
            </a:extLst>
          </p:cNvPr>
          <p:cNvSpPr txBox="1"/>
          <p:nvPr/>
        </p:nvSpPr>
        <p:spPr>
          <a:xfrm>
            <a:off x="7710607" y="1454892"/>
            <a:ext cx="6653289" cy="307777"/>
          </a:xfrm>
          <a:prstGeom prst="rect">
            <a:avLst/>
          </a:prstGeom>
          <a:noFill/>
        </p:spPr>
        <p:txBody>
          <a:bodyPr wrap="square" rtlCol="0">
            <a:spAutoFit/>
          </a:bodyPr>
          <a:lstStyle/>
          <a:p>
            <a:pPr algn="ctr"/>
            <a:r>
              <a:rPr kumimoji="1" lang="ja-JP" altLang="en-US" sz="1400" dirty="0"/>
              <a:t>ボールを</a:t>
            </a:r>
            <a:r>
              <a:rPr kumimoji="1" lang="ja-JP" altLang="en-US" sz="1400" b="1" dirty="0"/>
              <a:t>運んで、蹴り飛ばす </a:t>
            </a:r>
            <a:r>
              <a:rPr lang="en-US" altLang="ja-JP" sz="1100" dirty="0"/>
              <a:t>–</a:t>
            </a:r>
            <a:r>
              <a:rPr lang="ja-JP" altLang="en-US" sz="1100" dirty="0"/>
              <a:t>ドリブラー・キッカーの搭載</a:t>
            </a:r>
            <a:endParaRPr kumimoji="1" lang="ja-JP" altLang="en-US" sz="1400" b="1" dirty="0"/>
          </a:p>
        </p:txBody>
      </p:sp>
      <p:sp>
        <p:nvSpPr>
          <p:cNvPr id="1290" name="テキスト ボックス 1289">
            <a:extLst>
              <a:ext uri="{FF2B5EF4-FFF2-40B4-BE49-F238E27FC236}">
                <a16:creationId xmlns:a16="http://schemas.microsoft.com/office/drawing/2014/main" id="{D1D8BA83-D16A-70B0-F9CC-53EED7B8A92E}"/>
              </a:ext>
            </a:extLst>
          </p:cNvPr>
          <p:cNvSpPr txBox="1"/>
          <p:nvPr/>
        </p:nvSpPr>
        <p:spPr>
          <a:xfrm>
            <a:off x="7190185" y="1836372"/>
            <a:ext cx="3806359" cy="3170099"/>
          </a:xfrm>
          <a:prstGeom prst="rect">
            <a:avLst/>
          </a:prstGeom>
          <a:noFill/>
        </p:spPr>
        <p:txBody>
          <a:bodyPr wrap="square" rtlCol="0">
            <a:spAutoFit/>
          </a:bodyPr>
          <a:lstStyle/>
          <a:p>
            <a:r>
              <a:rPr kumimoji="1" lang="en-US" altLang="ja-JP" sz="800" dirty="0"/>
              <a:t>2024</a:t>
            </a:r>
            <a:r>
              <a:rPr kumimoji="1" lang="ja-JP" altLang="en-US" sz="800" dirty="0"/>
              <a:t>シーズンからライトウェイトのルール変更により、</a:t>
            </a:r>
            <a:r>
              <a:rPr lang="ja-JP" altLang="en-US" sz="800" dirty="0"/>
              <a:t>重量制限が</a:t>
            </a:r>
            <a:r>
              <a:rPr lang="en-US" altLang="ja-JP" sz="800" dirty="0"/>
              <a:t>1100g</a:t>
            </a:r>
            <a:r>
              <a:rPr lang="ja-JP" altLang="en-US" sz="800" dirty="0"/>
              <a:t>から</a:t>
            </a:r>
            <a:endParaRPr lang="en-US" altLang="ja-JP" sz="800" dirty="0"/>
          </a:p>
          <a:p>
            <a:r>
              <a:rPr kumimoji="1" lang="en-US" altLang="ja-JP" sz="800" dirty="0"/>
              <a:t>1400g</a:t>
            </a:r>
            <a:r>
              <a:rPr kumimoji="1" lang="ja-JP" altLang="en-US" sz="800" dirty="0"/>
              <a:t>へと緩和され、それによって様々な部品の追加搭載が可能となりました。</a:t>
            </a:r>
            <a:endParaRPr kumimoji="1" lang="en-US" altLang="ja-JP" sz="800" dirty="0"/>
          </a:p>
          <a:p>
            <a:r>
              <a:rPr lang="ja-JP" altLang="en-US" sz="800" dirty="0"/>
              <a:t>自チームでは、追加部品として、ドリブラーとキッカーの搭載を行いました。</a:t>
            </a:r>
            <a:endParaRPr lang="en-US" altLang="ja-JP" sz="800" dirty="0"/>
          </a:p>
          <a:p>
            <a:endParaRPr lang="en-US" altLang="ja-JP" sz="400" dirty="0"/>
          </a:p>
          <a:p>
            <a:r>
              <a:rPr lang="en-US" altLang="ja-JP" sz="1050" dirty="0"/>
              <a:t>【</a:t>
            </a:r>
            <a:r>
              <a:rPr lang="ja-JP" altLang="en-US" sz="1050" dirty="0"/>
              <a:t>キッカー</a:t>
            </a:r>
            <a:r>
              <a:rPr lang="en-US" altLang="ja-JP" sz="1050" dirty="0"/>
              <a:t>】</a:t>
            </a:r>
          </a:p>
          <a:p>
            <a:r>
              <a:rPr lang="ja-JP" altLang="en-US" sz="800" dirty="0"/>
              <a:t>キッカーとはボールを蹴り飛ばす機構のことで、</a:t>
            </a:r>
            <a:endParaRPr lang="en-US" altLang="ja-JP" sz="800" dirty="0"/>
          </a:p>
          <a:p>
            <a:r>
              <a:rPr lang="ja-JP" altLang="en-US" sz="800" dirty="0"/>
              <a:t>本チームではソレノイドを使用しています。</a:t>
            </a:r>
            <a:endParaRPr lang="en-US" altLang="ja-JP" sz="800" dirty="0"/>
          </a:p>
          <a:p>
            <a:r>
              <a:rPr lang="ja-JP" altLang="en-US" sz="800" dirty="0"/>
              <a:t>右図にキッカーの回路を示します。</a:t>
            </a:r>
            <a:endParaRPr lang="en-US" altLang="ja-JP" sz="800" dirty="0"/>
          </a:p>
          <a:p>
            <a:r>
              <a:rPr lang="ja-JP" altLang="en-US" sz="800" dirty="0"/>
              <a:t>ロボット内の電源ラインとキッカー回路を</a:t>
            </a:r>
            <a:endParaRPr lang="en-US" altLang="ja-JP" sz="800" dirty="0"/>
          </a:p>
          <a:p>
            <a:r>
              <a:rPr lang="en-US" altLang="ja-JP" sz="800" dirty="0"/>
              <a:t>PchMOSFET</a:t>
            </a:r>
            <a:r>
              <a:rPr lang="ja-JP" altLang="en-US" sz="800" dirty="0"/>
              <a:t>を用いて電気的に分断することに</a:t>
            </a:r>
            <a:endParaRPr lang="en-US" altLang="ja-JP" sz="800" dirty="0"/>
          </a:p>
          <a:p>
            <a:r>
              <a:rPr lang="ja-JP" altLang="en-US" sz="800" dirty="0"/>
              <a:t>より、逆起電力や電圧降下の対策をしています。</a:t>
            </a:r>
            <a:endParaRPr lang="en-US" altLang="ja-JP" sz="800" dirty="0"/>
          </a:p>
          <a:p>
            <a:r>
              <a:rPr lang="ja-JP" altLang="en-US" sz="800" dirty="0"/>
              <a:t>また、フォトカプラを用いることで制御側の</a:t>
            </a:r>
            <a:endParaRPr lang="en-US" altLang="ja-JP" sz="800" dirty="0"/>
          </a:p>
          <a:p>
            <a:r>
              <a:rPr lang="ja-JP" altLang="en-US" sz="800" dirty="0"/>
              <a:t>回路へのノイズ対策を行っています。</a:t>
            </a:r>
            <a:endParaRPr lang="en-US" altLang="ja-JP" sz="800" dirty="0"/>
          </a:p>
          <a:p>
            <a:r>
              <a:rPr lang="ja-JP" altLang="en-US" sz="800" dirty="0"/>
              <a:t>キッカーを用いることで、勢いの付いた</a:t>
            </a:r>
            <a:endParaRPr lang="en-US" altLang="ja-JP" sz="800" dirty="0"/>
          </a:p>
          <a:p>
            <a:r>
              <a:rPr lang="ja-JP" altLang="en-US" sz="800" dirty="0"/>
              <a:t>斜めシュートが可能になり、相手キーパー</a:t>
            </a:r>
            <a:endParaRPr lang="en-US" altLang="ja-JP" sz="800" dirty="0"/>
          </a:p>
          <a:p>
            <a:r>
              <a:rPr lang="ja-JP" altLang="en-US" sz="800" dirty="0"/>
              <a:t>が止めづらいシュートを打つことができます。</a:t>
            </a:r>
            <a:endParaRPr lang="en-US" altLang="ja-JP" sz="800" dirty="0"/>
          </a:p>
          <a:p>
            <a:endParaRPr lang="en-US" altLang="ja-JP" sz="700" dirty="0"/>
          </a:p>
          <a:p>
            <a:r>
              <a:rPr lang="en-US" altLang="ja-JP" sz="1050" dirty="0"/>
              <a:t>【</a:t>
            </a:r>
            <a:r>
              <a:rPr lang="ja-JP" altLang="en-US" sz="1050" dirty="0"/>
              <a:t>ドリブラー</a:t>
            </a:r>
            <a:r>
              <a:rPr lang="en-US" altLang="ja-JP" sz="1050" dirty="0"/>
              <a:t>】</a:t>
            </a:r>
          </a:p>
          <a:p>
            <a:r>
              <a:rPr lang="ja-JP" altLang="en-US" sz="800" dirty="0"/>
              <a:t>ドリブラーとは、モーターを用いることで</a:t>
            </a:r>
            <a:endParaRPr lang="en-US" altLang="ja-JP" sz="800" dirty="0"/>
          </a:p>
          <a:p>
            <a:r>
              <a:rPr lang="ja-JP" altLang="en-US" sz="800" dirty="0"/>
              <a:t>ボールを自ロボット方向に回転させボールを</a:t>
            </a:r>
            <a:endParaRPr lang="en-US" altLang="ja-JP" sz="800" dirty="0"/>
          </a:p>
          <a:p>
            <a:r>
              <a:rPr lang="ja-JP" altLang="en-US" sz="800" dirty="0"/>
              <a:t>保持する機構です。</a:t>
            </a:r>
            <a:r>
              <a:rPr lang="en-US" altLang="ja-JP" sz="800" dirty="0"/>
              <a:t>Robo.1</a:t>
            </a:r>
            <a:r>
              <a:rPr lang="ja-JP" altLang="en-US" sz="800" dirty="0"/>
              <a:t>は回転部と</a:t>
            </a:r>
            <a:endParaRPr lang="en-US" altLang="ja-JP" sz="800" dirty="0"/>
          </a:p>
          <a:p>
            <a:r>
              <a:rPr lang="ja-JP" altLang="en-US" sz="800" dirty="0"/>
              <a:t>モーターを</a:t>
            </a:r>
            <a:r>
              <a:rPr lang="en-US" altLang="ja-JP" sz="800" dirty="0"/>
              <a:t>O</a:t>
            </a:r>
            <a:r>
              <a:rPr lang="ja-JP" altLang="en-US" sz="800" dirty="0"/>
              <a:t>リングで間接的に、</a:t>
            </a:r>
            <a:r>
              <a:rPr lang="en-US" altLang="ja-JP" sz="800" dirty="0"/>
              <a:t>Robo.2</a:t>
            </a:r>
            <a:r>
              <a:rPr lang="ja-JP" altLang="en-US" sz="800" dirty="0"/>
              <a:t>は</a:t>
            </a:r>
            <a:endParaRPr lang="en-US" altLang="ja-JP" sz="800" dirty="0"/>
          </a:p>
          <a:p>
            <a:r>
              <a:rPr lang="ja-JP" altLang="en-US" sz="800" dirty="0"/>
              <a:t>回転部をモータに直接接続して回転させ、</a:t>
            </a:r>
            <a:endParaRPr lang="en-US" altLang="ja-JP" sz="800" dirty="0"/>
          </a:p>
          <a:p>
            <a:r>
              <a:rPr lang="ja-JP" altLang="en-US" sz="800" dirty="0"/>
              <a:t>ボールが直接触れる回転体にはシリコン</a:t>
            </a:r>
            <a:endParaRPr lang="en-US" altLang="ja-JP" sz="800" dirty="0"/>
          </a:p>
          <a:p>
            <a:r>
              <a:rPr lang="ja-JP" altLang="en-US" sz="800" dirty="0"/>
              <a:t>ゴムチューブを付けて摩擦力を高めています。</a:t>
            </a:r>
            <a:endParaRPr lang="en-US" altLang="ja-JP" sz="800" dirty="0"/>
          </a:p>
        </p:txBody>
      </p:sp>
      <p:cxnSp>
        <p:nvCxnSpPr>
          <p:cNvPr id="1292" name="直線コネクタ 1291">
            <a:extLst>
              <a:ext uri="{FF2B5EF4-FFF2-40B4-BE49-F238E27FC236}">
                <a16:creationId xmlns:a16="http://schemas.microsoft.com/office/drawing/2014/main" id="{39B9BC5E-2447-79DC-9C31-ADF5C5CCE47D}"/>
              </a:ext>
            </a:extLst>
          </p:cNvPr>
          <p:cNvCxnSpPr>
            <a:cxnSpLocks/>
          </p:cNvCxnSpPr>
          <p:nvPr/>
        </p:nvCxnSpPr>
        <p:spPr>
          <a:xfrm>
            <a:off x="11053470" y="1869682"/>
            <a:ext cx="0" cy="3049320"/>
          </a:xfrm>
          <a:prstGeom prst="line">
            <a:avLst/>
          </a:prstGeom>
          <a:ln w="9525">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99" name="四角形: 角を丸くする 1298">
            <a:extLst>
              <a:ext uri="{FF2B5EF4-FFF2-40B4-BE49-F238E27FC236}">
                <a16:creationId xmlns:a16="http://schemas.microsoft.com/office/drawing/2014/main" id="{F4FB3E26-2393-DBFF-A269-64C0C8CDD276}"/>
              </a:ext>
            </a:extLst>
          </p:cNvPr>
          <p:cNvSpPr/>
          <p:nvPr/>
        </p:nvSpPr>
        <p:spPr>
          <a:xfrm>
            <a:off x="7153573" y="5105531"/>
            <a:ext cx="3003779" cy="2103641"/>
          </a:xfrm>
          <a:prstGeom prst="roundRect">
            <a:avLst>
              <a:gd name="adj" fmla="val 5548"/>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ja-JP" altLang="en-US" sz="800" dirty="0"/>
              <a:t>・</a:t>
            </a:r>
            <a:r>
              <a:rPr lang="en-US" altLang="ja-JP" sz="800" dirty="0"/>
              <a:t>Autodesk Fusion : </a:t>
            </a:r>
            <a:r>
              <a:rPr lang="ja-JP" altLang="en-US" sz="800" dirty="0"/>
              <a:t>機体の設計</a:t>
            </a:r>
            <a:endParaRPr kumimoji="1" lang="ja-JP" altLang="en-US" dirty="0"/>
          </a:p>
        </p:txBody>
      </p:sp>
      <p:sp>
        <p:nvSpPr>
          <p:cNvPr id="1300" name="テキスト ボックス 1299">
            <a:extLst>
              <a:ext uri="{FF2B5EF4-FFF2-40B4-BE49-F238E27FC236}">
                <a16:creationId xmlns:a16="http://schemas.microsoft.com/office/drawing/2014/main" id="{967E4216-1E00-D436-1EA3-39242F9673C1}"/>
              </a:ext>
            </a:extLst>
          </p:cNvPr>
          <p:cNvSpPr txBox="1"/>
          <p:nvPr/>
        </p:nvSpPr>
        <p:spPr>
          <a:xfrm>
            <a:off x="7290331" y="5172135"/>
            <a:ext cx="2766759" cy="307777"/>
          </a:xfrm>
          <a:prstGeom prst="rect">
            <a:avLst/>
          </a:prstGeom>
          <a:noFill/>
        </p:spPr>
        <p:txBody>
          <a:bodyPr wrap="square" rtlCol="0">
            <a:spAutoFit/>
          </a:bodyPr>
          <a:lstStyle/>
          <a:p>
            <a:pPr algn="ctr"/>
            <a:r>
              <a:rPr kumimoji="1" lang="ja-JP" altLang="en-US" sz="1400" dirty="0"/>
              <a:t>ロボットが試合を</a:t>
            </a:r>
            <a:r>
              <a:rPr kumimoji="1" lang="ja-JP" altLang="en-US" sz="1400" b="1" dirty="0"/>
              <a:t>「見る」</a:t>
            </a:r>
            <a:endParaRPr kumimoji="1" lang="ja-JP" altLang="en-US" sz="1100" dirty="0"/>
          </a:p>
        </p:txBody>
      </p:sp>
      <p:cxnSp>
        <p:nvCxnSpPr>
          <p:cNvPr id="1301" name="直線コネクタ 1300">
            <a:extLst>
              <a:ext uri="{FF2B5EF4-FFF2-40B4-BE49-F238E27FC236}">
                <a16:creationId xmlns:a16="http://schemas.microsoft.com/office/drawing/2014/main" id="{360FF441-15F9-C95F-2422-EA0182856A89}"/>
              </a:ext>
            </a:extLst>
          </p:cNvPr>
          <p:cNvCxnSpPr>
            <a:cxnSpLocks/>
          </p:cNvCxnSpPr>
          <p:nvPr/>
        </p:nvCxnSpPr>
        <p:spPr>
          <a:xfrm>
            <a:off x="7279645" y="5637561"/>
            <a:ext cx="2776689" cy="0"/>
          </a:xfrm>
          <a:prstGeom prst="line">
            <a:avLst/>
          </a:prstGeom>
          <a:ln w="9525">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03" name="テキスト ボックス 1302">
            <a:extLst>
              <a:ext uri="{FF2B5EF4-FFF2-40B4-BE49-F238E27FC236}">
                <a16:creationId xmlns:a16="http://schemas.microsoft.com/office/drawing/2014/main" id="{7CD0D2A1-131E-7418-2713-F765FD0E40D2}"/>
              </a:ext>
            </a:extLst>
          </p:cNvPr>
          <p:cNvSpPr txBox="1"/>
          <p:nvPr/>
        </p:nvSpPr>
        <p:spPr>
          <a:xfrm>
            <a:off x="7284624" y="5393828"/>
            <a:ext cx="2759355" cy="230832"/>
          </a:xfrm>
          <a:prstGeom prst="rect">
            <a:avLst/>
          </a:prstGeom>
          <a:noFill/>
        </p:spPr>
        <p:txBody>
          <a:bodyPr wrap="square" rtlCol="0">
            <a:spAutoFit/>
          </a:bodyPr>
          <a:lstStyle/>
          <a:p>
            <a:pPr algn="ctr"/>
            <a:r>
              <a:rPr kumimoji="1" lang="en-US" altLang="ja-JP" sz="900" dirty="0"/>
              <a:t>- </a:t>
            </a:r>
            <a:r>
              <a:rPr kumimoji="1" lang="ja-JP" altLang="en-US" sz="900" dirty="0"/>
              <a:t>カメラの搭載 </a:t>
            </a:r>
            <a:r>
              <a:rPr kumimoji="1" lang="en-US" altLang="ja-JP" sz="900" dirty="0"/>
              <a:t>-</a:t>
            </a:r>
            <a:endParaRPr kumimoji="1" lang="ja-JP" altLang="en-US" sz="900" b="1" dirty="0"/>
          </a:p>
        </p:txBody>
      </p:sp>
      <p:pic>
        <p:nvPicPr>
          <p:cNvPr id="1026" name="Picture 2" descr="Seeed Studio XIAO RP2040 (USB-C) | TALPKEYBOARD...">
            <a:extLst>
              <a:ext uri="{FF2B5EF4-FFF2-40B4-BE49-F238E27FC236}">
                <a16:creationId xmlns:a16="http://schemas.microsoft.com/office/drawing/2014/main" id="{DC172D89-3EBD-AB83-856B-99D6FDD3FE81}"/>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33498" t="21344" r="33147" b="21530"/>
          <a:stretch/>
        </p:blipFill>
        <p:spPr bwMode="auto">
          <a:xfrm>
            <a:off x="6079372" y="7368305"/>
            <a:ext cx="511254" cy="656717"/>
          </a:xfrm>
          <a:prstGeom prst="rect">
            <a:avLst/>
          </a:prstGeom>
          <a:noFill/>
          <a:extLst>
            <a:ext uri="{909E8E84-426E-40DD-AFC4-6F175D3DCCD1}">
              <a14:hiddenFill xmlns:a14="http://schemas.microsoft.com/office/drawing/2010/main">
                <a:solidFill>
                  <a:srgbClr val="FFFFFF"/>
                </a:solidFill>
              </a14:hiddenFill>
            </a:ext>
          </a:extLst>
        </p:spPr>
      </p:pic>
      <p:sp>
        <p:nvSpPr>
          <p:cNvPr id="1305" name="四角形: 角を丸くする 1304">
            <a:extLst>
              <a:ext uri="{FF2B5EF4-FFF2-40B4-BE49-F238E27FC236}">
                <a16:creationId xmlns:a16="http://schemas.microsoft.com/office/drawing/2014/main" id="{2ED545C1-9ACE-D302-B605-A47E3C3E880B}"/>
              </a:ext>
            </a:extLst>
          </p:cNvPr>
          <p:cNvSpPr/>
          <p:nvPr/>
        </p:nvSpPr>
        <p:spPr>
          <a:xfrm>
            <a:off x="10244214" y="5103073"/>
            <a:ext cx="4624576" cy="2115955"/>
          </a:xfrm>
          <a:prstGeom prst="roundRect">
            <a:avLst>
              <a:gd name="adj" fmla="val 5750"/>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ja-JP" altLang="en-US" sz="800" dirty="0"/>
              <a:t>・</a:t>
            </a:r>
            <a:r>
              <a:rPr lang="en-US" altLang="ja-JP" sz="800" dirty="0"/>
              <a:t>Autodesk Fusion : </a:t>
            </a:r>
            <a:r>
              <a:rPr lang="ja-JP" altLang="en-US" sz="800" dirty="0"/>
              <a:t>機体の設計</a:t>
            </a:r>
            <a:endParaRPr kumimoji="1" lang="ja-JP" altLang="en-US" dirty="0"/>
          </a:p>
        </p:txBody>
      </p:sp>
      <p:grpSp>
        <p:nvGrpSpPr>
          <p:cNvPr id="1345" name="グループ化 1344">
            <a:extLst>
              <a:ext uri="{FF2B5EF4-FFF2-40B4-BE49-F238E27FC236}">
                <a16:creationId xmlns:a16="http://schemas.microsoft.com/office/drawing/2014/main" id="{22A8BE9D-37A3-7F55-2330-6B6C78A6CD8D}"/>
              </a:ext>
            </a:extLst>
          </p:cNvPr>
          <p:cNvGrpSpPr/>
          <p:nvPr/>
        </p:nvGrpSpPr>
        <p:grpSpPr>
          <a:xfrm>
            <a:off x="10238314" y="5173777"/>
            <a:ext cx="4701183" cy="2003691"/>
            <a:chOff x="10238314" y="5173777"/>
            <a:chExt cx="4701183" cy="2003691"/>
          </a:xfrm>
        </p:grpSpPr>
        <p:cxnSp>
          <p:nvCxnSpPr>
            <p:cNvPr id="1308" name="直線コネクタ 1307">
              <a:extLst>
                <a:ext uri="{FF2B5EF4-FFF2-40B4-BE49-F238E27FC236}">
                  <a16:creationId xmlns:a16="http://schemas.microsoft.com/office/drawing/2014/main" id="{A466D237-1EE1-B9BB-8620-1D8051347602}"/>
                </a:ext>
              </a:extLst>
            </p:cNvPr>
            <p:cNvCxnSpPr>
              <a:cxnSpLocks/>
            </p:cNvCxnSpPr>
            <p:nvPr/>
          </p:nvCxnSpPr>
          <p:spPr>
            <a:xfrm>
              <a:off x="10338148" y="5643885"/>
              <a:ext cx="4400806" cy="0"/>
            </a:xfrm>
            <a:prstGeom prst="line">
              <a:avLst/>
            </a:prstGeom>
            <a:ln w="9525">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4" name="テキスト ボックス 53">
              <a:extLst>
                <a:ext uri="{FF2B5EF4-FFF2-40B4-BE49-F238E27FC236}">
                  <a16:creationId xmlns:a16="http://schemas.microsoft.com/office/drawing/2014/main" id="{28EC4338-0E21-D0E2-78E1-867503867504}"/>
                </a:ext>
              </a:extLst>
            </p:cNvPr>
            <p:cNvSpPr txBox="1"/>
            <p:nvPr/>
          </p:nvSpPr>
          <p:spPr>
            <a:xfrm>
              <a:off x="10288403" y="5173777"/>
              <a:ext cx="4583295" cy="477054"/>
            </a:xfrm>
            <a:prstGeom prst="rect">
              <a:avLst/>
            </a:prstGeom>
            <a:noFill/>
          </p:spPr>
          <p:txBody>
            <a:bodyPr wrap="square" rtlCol="0">
              <a:spAutoFit/>
            </a:bodyPr>
            <a:lstStyle/>
            <a:p>
              <a:pPr algn="ctr"/>
              <a:r>
                <a:rPr lang="ja-JP" altLang="en-US" sz="1400" dirty="0"/>
                <a:t>円形で</a:t>
              </a:r>
              <a:r>
                <a:rPr lang="ja-JP" altLang="en-US" sz="1400" b="1" dirty="0"/>
                <a:t>全方位をカバー</a:t>
              </a:r>
              <a:r>
                <a:rPr lang="ja-JP" altLang="en-US" sz="1400" dirty="0"/>
                <a:t>する</a:t>
              </a:r>
              <a:endParaRPr lang="en-US" altLang="ja-JP" sz="1400" dirty="0"/>
            </a:p>
            <a:p>
              <a:pPr algn="ctr"/>
              <a:r>
                <a:rPr lang="ja-JP" altLang="en-US" sz="100" dirty="0"/>
                <a:t> </a:t>
              </a:r>
              <a:endParaRPr lang="en-US" altLang="ja-JP" sz="100" dirty="0"/>
            </a:p>
            <a:p>
              <a:pPr algn="ctr"/>
              <a:r>
                <a:rPr lang="en-US" altLang="ja-JP" sz="900" dirty="0"/>
                <a:t>- </a:t>
              </a:r>
              <a:r>
                <a:rPr lang="ja-JP" altLang="en-US" sz="900" dirty="0"/>
                <a:t>ボールセンサとラインセンサ </a:t>
              </a:r>
              <a:r>
                <a:rPr lang="en-US" altLang="ja-JP" sz="900" dirty="0"/>
                <a:t>-</a:t>
              </a:r>
              <a:endParaRPr kumimoji="1" lang="ja-JP" altLang="en-US" sz="1400" dirty="0"/>
            </a:p>
          </p:txBody>
        </p:sp>
        <p:sp>
          <p:nvSpPr>
            <p:cNvPr id="62" name="テキスト ボックス 61">
              <a:extLst>
                <a:ext uri="{FF2B5EF4-FFF2-40B4-BE49-F238E27FC236}">
                  <a16:creationId xmlns:a16="http://schemas.microsoft.com/office/drawing/2014/main" id="{F4EB4EFF-3177-43E5-8908-205907CD0767}"/>
                </a:ext>
              </a:extLst>
            </p:cNvPr>
            <p:cNvSpPr txBox="1"/>
            <p:nvPr/>
          </p:nvSpPr>
          <p:spPr>
            <a:xfrm>
              <a:off x="10238314" y="5683904"/>
              <a:ext cx="2369240" cy="1077218"/>
            </a:xfrm>
            <a:prstGeom prst="rect">
              <a:avLst/>
            </a:prstGeom>
            <a:noFill/>
          </p:spPr>
          <p:txBody>
            <a:bodyPr wrap="square" rtlCol="0">
              <a:spAutoFit/>
            </a:bodyPr>
            <a:lstStyle/>
            <a:p>
              <a:r>
                <a:rPr lang="en-US" altLang="ja-JP" sz="800" dirty="0"/>
                <a:t>【</a:t>
              </a:r>
              <a:r>
                <a:rPr lang="ja-JP" altLang="en-US" sz="800" dirty="0"/>
                <a:t>円形ボールセンサ</a:t>
              </a:r>
              <a:r>
                <a:rPr lang="en-US" altLang="ja-JP" sz="800" dirty="0"/>
                <a:t>】</a:t>
              </a:r>
            </a:p>
            <a:p>
              <a:r>
                <a:rPr lang="ja-JP" altLang="en-US" sz="700" dirty="0"/>
                <a:t>ボールセンサを</a:t>
              </a:r>
              <a:r>
                <a:rPr lang="en-US" altLang="ja-JP" sz="700" dirty="0"/>
                <a:t>Robo.1</a:t>
              </a:r>
              <a:r>
                <a:rPr lang="ja-JP" altLang="en-US" sz="700" dirty="0"/>
                <a:t>には</a:t>
              </a:r>
              <a:r>
                <a:rPr lang="en-US" altLang="ja-JP" sz="700" dirty="0"/>
                <a:t>16</a:t>
              </a:r>
              <a:r>
                <a:rPr lang="ja-JP" altLang="en-US" sz="700" dirty="0"/>
                <a:t>個、</a:t>
              </a:r>
              <a:r>
                <a:rPr kumimoji="1" lang="en-US" altLang="ja-JP" sz="700" dirty="0"/>
                <a:t>Robo.2</a:t>
              </a:r>
              <a:r>
                <a:rPr kumimoji="1" lang="ja-JP" altLang="en-US" sz="700" dirty="0"/>
                <a:t>には</a:t>
              </a:r>
              <a:r>
                <a:rPr kumimoji="1" lang="en-US" altLang="ja-JP" sz="700" dirty="0"/>
                <a:t>8</a:t>
              </a:r>
              <a:r>
                <a:rPr kumimoji="1" lang="ja-JP" altLang="en-US" sz="700" dirty="0"/>
                <a:t>個</a:t>
              </a:r>
              <a:r>
                <a:rPr lang="ja-JP" altLang="en-US" sz="700" dirty="0"/>
                <a:t>を</a:t>
              </a:r>
              <a:endParaRPr lang="en-US" altLang="ja-JP" sz="700" dirty="0"/>
            </a:p>
            <a:p>
              <a:r>
                <a:rPr kumimoji="1" lang="ja-JP" altLang="en-US" sz="700" dirty="0"/>
                <a:t>等間隔に搭載</a:t>
              </a:r>
              <a:r>
                <a:rPr lang="ja-JP" altLang="en-US" sz="700" dirty="0"/>
                <a:t>し、</a:t>
              </a:r>
              <a:r>
                <a:rPr kumimoji="1" lang="ja-JP" altLang="en-US" sz="700" dirty="0"/>
                <a:t>各センサの値をベクトル処理する</a:t>
              </a:r>
              <a:endParaRPr kumimoji="1" lang="en-US" altLang="ja-JP" sz="700" dirty="0"/>
            </a:p>
            <a:p>
              <a:r>
                <a:rPr lang="ja-JP" altLang="en-US" sz="700" dirty="0"/>
                <a:t>ことでボールの角度を</a:t>
              </a:r>
              <a:r>
                <a:rPr lang="en-US" altLang="ja-JP" sz="700" dirty="0"/>
                <a:t>360</a:t>
              </a:r>
              <a:r>
                <a:rPr lang="ja-JP" altLang="en-US" sz="700" dirty="0"/>
                <a:t>度単位</a:t>
              </a:r>
              <a:r>
                <a:rPr kumimoji="1" lang="ja-JP" altLang="en-US" sz="700" dirty="0"/>
                <a:t>で</a:t>
              </a:r>
              <a:r>
                <a:rPr lang="ja-JP" altLang="en-US" sz="700" dirty="0"/>
                <a:t>算出しています。また、反応値によるボールの距離も算出しているため、</a:t>
              </a:r>
              <a:endParaRPr lang="en-US" altLang="ja-JP" sz="700" dirty="0"/>
            </a:p>
            <a:p>
              <a:r>
                <a:rPr lang="ja-JP" altLang="en-US" sz="700" dirty="0"/>
                <a:t>「ボールから遠いときはロボットをボール方向に早く</a:t>
              </a:r>
              <a:endParaRPr lang="en-US" altLang="ja-JP" sz="700" dirty="0"/>
            </a:p>
            <a:p>
              <a:r>
                <a:rPr lang="ja-JP" altLang="en-US" sz="700" dirty="0"/>
                <a:t>動かす」「ボールに近いときは回り込ませる」などの細かな動作を実装することができました。</a:t>
              </a:r>
              <a:endParaRPr lang="en-US" altLang="ja-JP" sz="700" dirty="0"/>
            </a:p>
            <a:p>
              <a:endParaRPr lang="en-US" altLang="ja-JP" sz="700" dirty="0"/>
            </a:p>
          </p:txBody>
        </p:sp>
        <p:sp>
          <p:nvSpPr>
            <p:cNvPr id="1054" name="テキスト ボックス 1053">
              <a:extLst>
                <a:ext uri="{FF2B5EF4-FFF2-40B4-BE49-F238E27FC236}">
                  <a16:creationId xmlns:a16="http://schemas.microsoft.com/office/drawing/2014/main" id="{F1E985E3-8883-D793-AE7A-241848307434}"/>
                </a:ext>
              </a:extLst>
            </p:cNvPr>
            <p:cNvSpPr txBox="1"/>
            <p:nvPr/>
          </p:nvSpPr>
          <p:spPr>
            <a:xfrm>
              <a:off x="12521514" y="5684846"/>
              <a:ext cx="2366333" cy="646331"/>
            </a:xfrm>
            <a:prstGeom prst="rect">
              <a:avLst/>
            </a:prstGeom>
            <a:noFill/>
          </p:spPr>
          <p:txBody>
            <a:bodyPr wrap="square" rtlCol="0">
              <a:spAutoFit/>
            </a:bodyPr>
            <a:lstStyle/>
            <a:p>
              <a:r>
                <a:rPr lang="en-US" altLang="ja-JP" sz="800" dirty="0"/>
                <a:t>【</a:t>
              </a:r>
              <a:r>
                <a:rPr lang="ja-JP" altLang="en-US" sz="800" dirty="0"/>
                <a:t>円形ラインセンサ</a:t>
              </a:r>
              <a:r>
                <a:rPr lang="en-US" altLang="ja-JP" sz="800" dirty="0"/>
                <a:t>】</a:t>
              </a:r>
            </a:p>
            <a:p>
              <a:r>
                <a:rPr lang="en-US" altLang="ja-JP" sz="700" dirty="0"/>
                <a:t>Robo.2</a:t>
              </a:r>
              <a:r>
                <a:rPr lang="ja-JP" altLang="en-US" sz="700" dirty="0"/>
                <a:t>のラインセンサの形状は円形になっています。円形にすることで、十字ラインよりも斜めからの</a:t>
              </a:r>
              <a:endParaRPr lang="en-US" altLang="ja-JP" sz="700" dirty="0"/>
            </a:p>
            <a:p>
              <a:r>
                <a:rPr lang="ja-JP" altLang="en-US" sz="700" dirty="0"/>
                <a:t>ライン処理に強い他、角度による場合分けをすることなく処理を単純化することができました。</a:t>
              </a:r>
              <a:endParaRPr lang="en-US" altLang="ja-JP" sz="700" dirty="0"/>
            </a:p>
          </p:txBody>
        </p:sp>
        <p:grpSp>
          <p:nvGrpSpPr>
            <p:cNvPr id="1027" name="グループ化 1026">
              <a:extLst>
                <a:ext uri="{FF2B5EF4-FFF2-40B4-BE49-F238E27FC236}">
                  <a16:creationId xmlns:a16="http://schemas.microsoft.com/office/drawing/2014/main" id="{E54EFE53-D1BF-8501-D75F-DFCBD6D579C9}"/>
                </a:ext>
              </a:extLst>
            </p:cNvPr>
            <p:cNvGrpSpPr/>
            <p:nvPr/>
          </p:nvGrpSpPr>
          <p:grpSpPr>
            <a:xfrm>
              <a:off x="12610876" y="6364633"/>
              <a:ext cx="2328621" cy="812835"/>
              <a:chOff x="12610876" y="5134539"/>
              <a:chExt cx="2328621" cy="812835"/>
            </a:xfrm>
          </p:grpSpPr>
          <p:sp>
            <p:nvSpPr>
              <p:cNvPr id="1127" name="正方形/長方形 1126">
                <a:extLst>
                  <a:ext uri="{FF2B5EF4-FFF2-40B4-BE49-F238E27FC236}">
                    <a16:creationId xmlns:a16="http://schemas.microsoft.com/office/drawing/2014/main" id="{17604780-8B46-C33F-801B-2C0B6ACF1F52}"/>
                  </a:ext>
                </a:extLst>
              </p:cNvPr>
              <p:cNvSpPr/>
              <p:nvPr/>
            </p:nvSpPr>
            <p:spPr>
              <a:xfrm>
                <a:off x="12657636" y="5136737"/>
                <a:ext cx="2068985" cy="55651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grpSp>
            <p:nvGrpSpPr>
              <p:cNvPr id="55" name="グループ化 54">
                <a:extLst>
                  <a:ext uri="{FF2B5EF4-FFF2-40B4-BE49-F238E27FC236}">
                    <a16:creationId xmlns:a16="http://schemas.microsoft.com/office/drawing/2014/main" id="{9C1BABB7-ED24-ECAD-45AE-C0C18AEE5278}"/>
                  </a:ext>
                </a:extLst>
              </p:cNvPr>
              <p:cNvGrpSpPr/>
              <p:nvPr/>
            </p:nvGrpSpPr>
            <p:grpSpPr>
              <a:xfrm>
                <a:off x="12610876" y="5134539"/>
                <a:ext cx="2328621" cy="812835"/>
                <a:chOff x="12610876" y="5134539"/>
                <a:chExt cx="2328621" cy="812835"/>
              </a:xfrm>
            </p:grpSpPr>
            <p:sp>
              <p:nvSpPr>
                <p:cNvPr id="1134" name="正方形/長方形 1133">
                  <a:extLst>
                    <a:ext uri="{FF2B5EF4-FFF2-40B4-BE49-F238E27FC236}">
                      <a16:creationId xmlns:a16="http://schemas.microsoft.com/office/drawing/2014/main" id="{14A075A5-73C4-71FC-A5EB-A540B8ECEFB7}"/>
                    </a:ext>
                  </a:extLst>
                </p:cNvPr>
                <p:cNvSpPr/>
                <p:nvPr/>
              </p:nvSpPr>
              <p:spPr>
                <a:xfrm>
                  <a:off x="14332860" y="5150414"/>
                  <a:ext cx="62072" cy="5368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1" name="正方形/長方形 1130">
                  <a:extLst>
                    <a:ext uri="{FF2B5EF4-FFF2-40B4-BE49-F238E27FC236}">
                      <a16:creationId xmlns:a16="http://schemas.microsoft.com/office/drawing/2014/main" id="{82D7D902-7E11-AB1C-8C0F-654BCC233A8F}"/>
                    </a:ext>
                  </a:extLst>
                </p:cNvPr>
                <p:cNvSpPr/>
                <p:nvPr/>
              </p:nvSpPr>
              <p:spPr>
                <a:xfrm>
                  <a:off x="13289346" y="5150414"/>
                  <a:ext cx="62072" cy="5368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4" name="グループ化 1143">
                  <a:extLst>
                    <a:ext uri="{FF2B5EF4-FFF2-40B4-BE49-F238E27FC236}">
                      <a16:creationId xmlns:a16="http://schemas.microsoft.com/office/drawing/2014/main" id="{6E757675-2858-6E8B-EE81-8CDA9FEE2AA0}"/>
                    </a:ext>
                  </a:extLst>
                </p:cNvPr>
                <p:cNvGrpSpPr/>
                <p:nvPr/>
              </p:nvGrpSpPr>
              <p:grpSpPr>
                <a:xfrm>
                  <a:off x="12897557" y="5154381"/>
                  <a:ext cx="529819" cy="529819"/>
                  <a:chOff x="12800590" y="5126493"/>
                  <a:chExt cx="529819" cy="529819"/>
                </a:xfrm>
              </p:grpSpPr>
              <p:sp>
                <p:nvSpPr>
                  <p:cNvPr id="1135" name="楕円 1134">
                    <a:extLst>
                      <a:ext uri="{FF2B5EF4-FFF2-40B4-BE49-F238E27FC236}">
                        <a16:creationId xmlns:a16="http://schemas.microsoft.com/office/drawing/2014/main" id="{CD086215-DB30-0E5A-83FB-F282FB22D924}"/>
                      </a:ext>
                    </a:extLst>
                  </p:cNvPr>
                  <p:cNvSpPr/>
                  <p:nvPr/>
                </p:nvSpPr>
                <p:spPr>
                  <a:xfrm>
                    <a:off x="12800590" y="5126493"/>
                    <a:ext cx="529819" cy="52981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grpSp>
                <p:nvGrpSpPr>
                  <p:cNvPr id="1121" name="グループ化 1120">
                    <a:extLst>
                      <a:ext uri="{FF2B5EF4-FFF2-40B4-BE49-F238E27FC236}">
                        <a16:creationId xmlns:a16="http://schemas.microsoft.com/office/drawing/2014/main" id="{823D7598-5FC9-2609-B258-19B657A48768}"/>
                      </a:ext>
                    </a:extLst>
                  </p:cNvPr>
                  <p:cNvGrpSpPr/>
                  <p:nvPr/>
                </p:nvGrpSpPr>
                <p:grpSpPr>
                  <a:xfrm rot="2873899">
                    <a:off x="12807213" y="5132296"/>
                    <a:ext cx="519130" cy="514213"/>
                    <a:chOff x="12708049" y="5145296"/>
                    <a:chExt cx="589542" cy="583958"/>
                  </a:xfrm>
                </p:grpSpPr>
                <p:grpSp>
                  <p:nvGrpSpPr>
                    <p:cNvPr id="1085" name="グループ化 1084">
                      <a:extLst>
                        <a:ext uri="{FF2B5EF4-FFF2-40B4-BE49-F238E27FC236}">
                          <a16:creationId xmlns:a16="http://schemas.microsoft.com/office/drawing/2014/main" id="{E47F83B9-77B7-2EDC-BC5B-B57FEDC16B0D}"/>
                        </a:ext>
                      </a:extLst>
                    </p:cNvPr>
                    <p:cNvGrpSpPr/>
                    <p:nvPr/>
                  </p:nvGrpSpPr>
                  <p:grpSpPr>
                    <a:xfrm>
                      <a:off x="12961144" y="5145296"/>
                      <a:ext cx="83343" cy="240252"/>
                      <a:chOff x="12961144" y="5145296"/>
                      <a:chExt cx="83343" cy="240252"/>
                    </a:xfrm>
                  </p:grpSpPr>
                  <p:sp>
                    <p:nvSpPr>
                      <p:cNvPr id="1056" name="正方形/長方形 1055">
                        <a:extLst>
                          <a:ext uri="{FF2B5EF4-FFF2-40B4-BE49-F238E27FC236}">
                            <a16:creationId xmlns:a16="http://schemas.microsoft.com/office/drawing/2014/main" id="{6546278E-5B6A-D25E-084E-B4310EF3C606}"/>
                          </a:ext>
                        </a:extLst>
                      </p:cNvPr>
                      <p:cNvSpPr/>
                      <p:nvPr/>
                    </p:nvSpPr>
                    <p:spPr>
                      <a:xfrm rot="10799087">
                        <a:off x="12961144" y="5145296"/>
                        <a:ext cx="83343" cy="24025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3" name="楕円 1072">
                        <a:extLst>
                          <a:ext uri="{FF2B5EF4-FFF2-40B4-BE49-F238E27FC236}">
                            <a16:creationId xmlns:a16="http://schemas.microsoft.com/office/drawing/2014/main" id="{3FC228E9-2F57-5444-3DDD-7D851BD89BD9}"/>
                          </a:ext>
                        </a:extLst>
                      </p:cNvPr>
                      <p:cNvSpPr/>
                      <p:nvPr/>
                    </p:nvSpPr>
                    <p:spPr>
                      <a:xfrm>
                        <a:off x="12966863" y="5171810"/>
                        <a:ext cx="70657" cy="70657"/>
                      </a:xfrm>
                      <a:prstGeom prst="ellipse">
                        <a:avLst/>
                      </a:prstGeom>
                      <a:solidFill>
                        <a:srgbClr val="FF33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5" name="楕円 1074">
                        <a:extLst>
                          <a:ext uri="{FF2B5EF4-FFF2-40B4-BE49-F238E27FC236}">
                            <a16:creationId xmlns:a16="http://schemas.microsoft.com/office/drawing/2014/main" id="{E7FE1C25-5764-86A0-D98E-8E585572A690}"/>
                          </a:ext>
                        </a:extLst>
                      </p:cNvPr>
                      <p:cNvSpPr/>
                      <p:nvPr/>
                    </p:nvSpPr>
                    <p:spPr>
                      <a:xfrm>
                        <a:off x="12966864" y="5277630"/>
                        <a:ext cx="70657" cy="70657"/>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86" name="グループ化 1085">
                      <a:extLst>
                        <a:ext uri="{FF2B5EF4-FFF2-40B4-BE49-F238E27FC236}">
                          <a16:creationId xmlns:a16="http://schemas.microsoft.com/office/drawing/2014/main" id="{10A46E2F-F633-DEE7-2E6D-B9BA4DC0B619}"/>
                        </a:ext>
                      </a:extLst>
                    </p:cNvPr>
                    <p:cNvGrpSpPr/>
                    <p:nvPr/>
                  </p:nvGrpSpPr>
                  <p:grpSpPr>
                    <a:xfrm>
                      <a:off x="12961144" y="5489002"/>
                      <a:ext cx="83343" cy="240252"/>
                      <a:chOff x="12961144" y="5145296"/>
                      <a:chExt cx="83343" cy="240252"/>
                    </a:xfrm>
                  </p:grpSpPr>
                  <p:sp>
                    <p:nvSpPr>
                      <p:cNvPr id="1088" name="正方形/長方形 1087">
                        <a:extLst>
                          <a:ext uri="{FF2B5EF4-FFF2-40B4-BE49-F238E27FC236}">
                            <a16:creationId xmlns:a16="http://schemas.microsoft.com/office/drawing/2014/main" id="{83B8CE75-85A0-BF3B-1453-BD25EDC31E96}"/>
                          </a:ext>
                        </a:extLst>
                      </p:cNvPr>
                      <p:cNvSpPr/>
                      <p:nvPr/>
                    </p:nvSpPr>
                    <p:spPr>
                      <a:xfrm>
                        <a:off x="12961144" y="5145296"/>
                        <a:ext cx="83343" cy="24025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9" name="楕円 1088">
                        <a:extLst>
                          <a:ext uri="{FF2B5EF4-FFF2-40B4-BE49-F238E27FC236}">
                            <a16:creationId xmlns:a16="http://schemas.microsoft.com/office/drawing/2014/main" id="{3955ADAA-ED62-5A15-564C-5DB51EE97DAA}"/>
                          </a:ext>
                        </a:extLst>
                      </p:cNvPr>
                      <p:cNvSpPr/>
                      <p:nvPr/>
                    </p:nvSpPr>
                    <p:spPr>
                      <a:xfrm>
                        <a:off x="12967485" y="5167309"/>
                        <a:ext cx="70657" cy="70657"/>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0" name="楕円 1089">
                        <a:extLst>
                          <a:ext uri="{FF2B5EF4-FFF2-40B4-BE49-F238E27FC236}">
                            <a16:creationId xmlns:a16="http://schemas.microsoft.com/office/drawing/2014/main" id="{D564391A-7858-A53E-FD92-7C3390C55F69}"/>
                          </a:ext>
                        </a:extLst>
                      </p:cNvPr>
                      <p:cNvSpPr/>
                      <p:nvPr/>
                    </p:nvSpPr>
                    <p:spPr>
                      <a:xfrm>
                        <a:off x="12967486" y="5273128"/>
                        <a:ext cx="70657" cy="70657"/>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5" name="グループ化 1094">
                      <a:extLst>
                        <a:ext uri="{FF2B5EF4-FFF2-40B4-BE49-F238E27FC236}">
                          <a16:creationId xmlns:a16="http://schemas.microsoft.com/office/drawing/2014/main" id="{2D9143DD-6813-51AD-2423-525AD6B4AF00}"/>
                        </a:ext>
                      </a:extLst>
                    </p:cNvPr>
                    <p:cNvGrpSpPr/>
                    <p:nvPr/>
                  </p:nvGrpSpPr>
                  <p:grpSpPr>
                    <a:xfrm rot="16200000">
                      <a:off x="13135793" y="5316719"/>
                      <a:ext cx="83343" cy="240252"/>
                      <a:chOff x="12961144" y="5145296"/>
                      <a:chExt cx="83343" cy="240252"/>
                    </a:xfrm>
                  </p:grpSpPr>
                  <p:sp>
                    <p:nvSpPr>
                      <p:cNvPr id="1096" name="正方形/長方形 1095">
                        <a:extLst>
                          <a:ext uri="{FF2B5EF4-FFF2-40B4-BE49-F238E27FC236}">
                            <a16:creationId xmlns:a16="http://schemas.microsoft.com/office/drawing/2014/main" id="{7E7DC707-A26E-2940-9965-F6D34B3ECBC3}"/>
                          </a:ext>
                        </a:extLst>
                      </p:cNvPr>
                      <p:cNvSpPr/>
                      <p:nvPr/>
                    </p:nvSpPr>
                    <p:spPr>
                      <a:xfrm>
                        <a:off x="12961144" y="5145296"/>
                        <a:ext cx="83343" cy="24025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6" name="楕円 1105">
                        <a:extLst>
                          <a:ext uri="{FF2B5EF4-FFF2-40B4-BE49-F238E27FC236}">
                            <a16:creationId xmlns:a16="http://schemas.microsoft.com/office/drawing/2014/main" id="{26CFDD6E-7B03-1703-7319-406F60481AAE}"/>
                          </a:ext>
                        </a:extLst>
                      </p:cNvPr>
                      <p:cNvSpPr/>
                      <p:nvPr/>
                    </p:nvSpPr>
                    <p:spPr>
                      <a:xfrm>
                        <a:off x="12967486" y="5167308"/>
                        <a:ext cx="70657" cy="70657"/>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2" name="楕円 1111">
                        <a:extLst>
                          <a:ext uri="{FF2B5EF4-FFF2-40B4-BE49-F238E27FC236}">
                            <a16:creationId xmlns:a16="http://schemas.microsoft.com/office/drawing/2014/main" id="{CCC72F76-3065-EB04-BE8D-66FDCFC88A1B}"/>
                          </a:ext>
                        </a:extLst>
                      </p:cNvPr>
                      <p:cNvSpPr/>
                      <p:nvPr/>
                    </p:nvSpPr>
                    <p:spPr>
                      <a:xfrm>
                        <a:off x="12967486" y="5273128"/>
                        <a:ext cx="70657" cy="70657"/>
                      </a:xfrm>
                      <a:prstGeom prst="ellipse">
                        <a:avLst/>
                      </a:prstGeom>
                      <a:solidFill>
                        <a:srgbClr val="FF33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5" name="グループ化 1114">
                      <a:extLst>
                        <a:ext uri="{FF2B5EF4-FFF2-40B4-BE49-F238E27FC236}">
                          <a16:creationId xmlns:a16="http://schemas.microsoft.com/office/drawing/2014/main" id="{39404D35-7906-1831-FB0C-EBAA801869DE}"/>
                        </a:ext>
                      </a:extLst>
                    </p:cNvPr>
                    <p:cNvGrpSpPr/>
                    <p:nvPr/>
                  </p:nvGrpSpPr>
                  <p:grpSpPr>
                    <a:xfrm rot="5400000">
                      <a:off x="12786503" y="5316719"/>
                      <a:ext cx="83343" cy="240252"/>
                      <a:chOff x="12961144" y="5145296"/>
                      <a:chExt cx="83343" cy="240252"/>
                    </a:xfrm>
                  </p:grpSpPr>
                  <p:sp>
                    <p:nvSpPr>
                      <p:cNvPr id="1118" name="正方形/長方形 1117">
                        <a:extLst>
                          <a:ext uri="{FF2B5EF4-FFF2-40B4-BE49-F238E27FC236}">
                            <a16:creationId xmlns:a16="http://schemas.microsoft.com/office/drawing/2014/main" id="{49E1C388-C43B-856B-4C3B-05F3A2CB123D}"/>
                          </a:ext>
                        </a:extLst>
                      </p:cNvPr>
                      <p:cNvSpPr/>
                      <p:nvPr/>
                    </p:nvSpPr>
                    <p:spPr>
                      <a:xfrm>
                        <a:off x="12961144" y="5145296"/>
                        <a:ext cx="83343" cy="24025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9" name="楕円 1118">
                        <a:extLst>
                          <a:ext uri="{FF2B5EF4-FFF2-40B4-BE49-F238E27FC236}">
                            <a16:creationId xmlns:a16="http://schemas.microsoft.com/office/drawing/2014/main" id="{1F94C26E-4B06-9DDD-4485-2F8B6F1432A8}"/>
                          </a:ext>
                        </a:extLst>
                      </p:cNvPr>
                      <p:cNvSpPr/>
                      <p:nvPr/>
                    </p:nvSpPr>
                    <p:spPr>
                      <a:xfrm>
                        <a:off x="12967486" y="5167308"/>
                        <a:ext cx="70657" cy="70657"/>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0" name="楕円 1119">
                        <a:extLst>
                          <a:ext uri="{FF2B5EF4-FFF2-40B4-BE49-F238E27FC236}">
                            <a16:creationId xmlns:a16="http://schemas.microsoft.com/office/drawing/2014/main" id="{3E726CC0-8BFC-95A9-7317-1F3AAECE7CD4}"/>
                          </a:ext>
                        </a:extLst>
                      </p:cNvPr>
                      <p:cNvSpPr/>
                      <p:nvPr/>
                    </p:nvSpPr>
                    <p:spPr>
                      <a:xfrm>
                        <a:off x="12967486" y="5273128"/>
                        <a:ext cx="70657" cy="70657"/>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1146" name="テキスト ボックス 1145">
                  <a:extLst>
                    <a:ext uri="{FF2B5EF4-FFF2-40B4-BE49-F238E27FC236}">
                      <a16:creationId xmlns:a16="http://schemas.microsoft.com/office/drawing/2014/main" id="{AC7D756C-FA1F-F32B-14D4-0D140C0B0F27}"/>
                    </a:ext>
                  </a:extLst>
                </p:cNvPr>
                <p:cNvSpPr txBox="1"/>
                <p:nvPr/>
              </p:nvSpPr>
              <p:spPr>
                <a:xfrm>
                  <a:off x="12610876" y="5699900"/>
                  <a:ext cx="1108240" cy="246221"/>
                </a:xfrm>
                <a:prstGeom prst="rect">
                  <a:avLst/>
                </a:prstGeom>
                <a:noFill/>
              </p:spPr>
              <p:txBody>
                <a:bodyPr wrap="square" rtlCol="0">
                  <a:spAutoFit/>
                </a:bodyPr>
                <a:lstStyle/>
                <a:p>
                  <a:pPr algn="ctr"/>
                  <a:r>
                    <a:rPr lang="ja-JP" altLang="en-US" sz="500" dirty="0"/>
                    <a:t>十字だと斜め線に</a:t>
                  </a:r>
                  <a:endParaRPr lang="en-US" altLang="ja-JP" sz="500" dirty="0"/>
                </a:p>
                <a:p>
                  <a:pPr algn="ctr"/>
                  <a:r>
                    <a:rPr lang="ja-JP" altLang="en-US" sz="500" dirty="0"/>
                    <a:t>反応するのに時間がかかる</a:t>
                  </a:r>
                  <a:endParaRPr lang="en-US" altLang="ja-JP" sz="400" dirty="0"/>
                </a:p>
              </p:txBody>
            </p:sp>
            <p:grpSp>
              <p:nvGrpSpPr>
                <p:cNvPr id="1287" name="グループ化 1286">
                  <a:extLst>
                    <a:ext uri="{FF2B5EF4-FFF2-40B4-BE49-F238E27FC236}">
                      <a16:creationId xmlns:a16="http://schemas.microsoft.com/office/drawing/2014/main" id="{BAB05067-031D-9DD8-1521-86DED63CFC66}"/>
                    </a:ext>
                  </a:extLst>
                </p:cNvPr>
                <p:cNvGrpSpPr/>
                <p:nvPr/>
              </p:nvGrpSpPr>
              <p:grpSpPr>
                <a:xfrm>
                  <a:off x="13884163" y="5151779"/>
                  <a:ext cx="529819" cy="529819"/>
                  <a:chOff x="13515445" y="5141106"/>
                  <a:chExt cx="529819" cy="529819"/>
                </a:xfrm>
              </p:grpSpPr>
              <p:grpSp>
                <p:nvGrpSpPr>
                  <p:cNvPr id="1286" name="グループ化 1285">
                    <a:extLst>
                      <a:ext uri="{FF2B5EF4-FFF2-40B4-BE49-F238E27FC236}">
                        <a16:creationId xmlns:a16="http://schemas.microsoft.com/office/drawing/2014/main" id="{69FCF98F-7D1A-CCA9-3865-16A8A16FC8F5}"/>
                      </a:ext>
                    </a:extLst>
                  </p:cNvPr>
                  <p:cNvGrpSpPr/>
                  <p:nvPr/>
                </p:nvGrpSpPr>
                <p:grpSpPr>
                  <a:xfrm>
                    <a:off x="13515445" y="5141106"/>
                    <a:ext cx="529819" cy="529819"/>
                    <a:chOff x="13812089" y="5141106"/>
                    <a:chExt cx="529819" cy="529819"/>
                  </a:xfrm>
                </p:grpSpPr>
                <p:grpSp>
                  <p:nvGrpSpPr>
                    <p:cNvPr id="1197" name="グループ化 1196">
                      <a:extLst>
                        <a:ext uri="{FF2B5EF4-FFF2-40B4-BE49-F238E27FC236}">
                          <a16:creationId xmlns:a16="http://schemas.microsoft.com/office/drawing/2014/main" id="{DCE20DE1-BADC-F3E4-C987-2BBF050E70CE}"/>
                        </a:ext>
                      </a:extLst>
                    </p:cNvPr>
                    <p:cNvGrpSpPr/>
                    <p:nvPr/>
                  </p:nvGrpSpPr>
                  <p:grpSpPr>
                    <a:xfrm>
                      <a:off x="13812089" y="5141106"/>
                      <a:ext cx="529819" cy="529819"/>
                      <a:chOff x="13812089" y="5141106"/>
                      <a:chExt cx="529819" cy="529819"/>
                    </a:xfrm>
                  </p:grpSpPr>
                  <p:sp>
                    <p:nvSpPr>
                      <p:cNvPr id="1156" name="楕円 1155">
                        <a:extLst>
                          <a:ext uri="{FF2B5EF4-FFF2-40B4-BE49-F238E27FC236}">
                            <a16:creationId xmlns:a16="http://schemas.microsoft.com/office/drawing/2014/main" id="{AE0EF44E-465A-464A-6C9A-99015DE79E56}"/>
                          </a:ext>
                        </a:extLst>
                      </p:cNvPr>
                      <p:cNvSpPr/>
                      <p:nvPr/>
                    </p:nvSpPr>
                    <p:spPr>
                      <a:xfrm>
                        <a:off x="13812089" y="5141106"/>
                        <a:ext cx="529819" cy="52981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196" name="円: 塗りつぶしなし 1195">
                        <a:extLst>
                          <a:ext uri="{FF2B5EF4-FFF2-40B4-BE49-F238E27FC236}">
                            <a16:creationId xmlns:a16="http://schemas.microsoft.com/office/drawing/2014/main" id="{59AD18AD-CFF4-5165-D59D-C5739D7B08BA}"/>
                          </a:ext>
                        </a:extLst>
                      </p:cNvPr>
                      <p:cNvSpPr/>
                      <p:nvPr/>
                    </p:nvSpPr>
                    <p:spPr>
                      <a:xfrm>
                        <a:off x="13833491" y="5161436"/>
                        <a:ext cx="487013" cy="487013"/>
                      </a:xfrm>
                      <a:prstGeom prst="donut">
                        <a:avLst>
                          <a:gd name="adj" fmla="val 1172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1198" name="楕円 1197">
                      <a:extLst>
                        <a:ext uri="{FF2B5EF4-FFF2-40B4-BE49-F238E27FC236}">
                          <a16:creationId xmlns:a16="http://schemas.microsoft.com/office/drawing/2014/main" id="{0D835544-08F6-615F-A68B-A05F1A9FE8CC}"/>
                        </a:ext>
                      </a:extLst>
                    </p:cNvPr>
                    <p:cNvSpPr/>
                    <p:nvPr/>
                  </p:nvSpPr>
                  <p:spPr>
                    <a:xfrm rot="8273899">
                      <a:off x="14044044" y="5161478"/>
                      <a:ext cx="61180" cy="58115"/>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9" name="楕円 1208">
                      <a:extLst>
                        <a:ext uri="{FF2B5EF4-FFF2-40B4-BE49-F238E27FC236}">
                          <a16:creationId xmlns:a16="http://schemas.microsoft.com/office/drawing/2014/main" id="{B13D977B-E3CE-7567-A644-A2149FAE985E}"/>
                        </a:ext>
                      </a:extLst>
                    </p:cNvPr>
                    <p:cNvSpPr/>
                    <p:nvPr/>
                  </p:nvSpPr>
                  <p:spPr>
                    <a:xfrm rot="8273899">
                      <a:off x="14044044" y="5595406"/>
                      <a:ext cx="61180" cy="58115"/>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7" name="楕円 1216">
                      <a:extLst>
                        <a:ext uri="{FF2B5EF4-FFF2-40B4-BE49-F238E27FC236}">
                          <a16:creationId xmlns:a16="http://schemas.microsoft.com/office/drawing/2014/main" id="{6222FE96-D0AC-AA72-DD37-753063EDB756}"/>
                        </a:ext>
                      </a:extLst>
                    </p:cNvPr>
                    <p:cNvSpPr/>
                    <p:nvPr/>
                  </p:nvSpPr>
                  <p:spPr>
                    <a:xfrm rot="8273899">
                      <a:off x="14257300" y="5371642"/>
                      <a:ext cx="61180" cy="58115"/>
                    </a:xfrm>
                    <a:prstGeom prst="ellipse">
                      <a:avLst/>
                    </a:prstGeom>
                    <a:solidFill>
                      <a:srgbClr val="FF33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5" name="楕円 1234">
                      <a:extLst>
                        <a:ext uri="{FF2B5EF4-FFF2-40B4-BE49-F238E27FC236}">
                          <a16:creationId xmlns:a16="http://schemas.microsoft.com/office/drawing/2014/main" id="{18E47CBE-DC1E-D9A7-2F5E-B47744C09F0E}"/>
                        </a:ext>
                      </a:extLst>
                    </p:cNvPr>
                    <p:cNvSpPr/>
                    <p:nvPr/>
                  </p:nvSpPr>
                  <p:spPr>
                    <a:xfrm rot="8273899">
                      <a:off x="13831912" y="5371642"/>
                      <a:ext cx="61180" cy="58115"/>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0" name="楕円 1269">
                      <a:extLst>
                        <a:ext uri="{FF2B5EF4-FFF2-40B4-BE49-F238E27FC236}">
                          <a16:creationId xmlns:a16="http://schemas.microsoft.com/office/drawing/2014/main" id="{9659984A-F8A7-27CC-A170-9A29882EF91D}"/>
                        </a:ext>
                      </a:extLst>
                    </p:cNvPr>
                    <p:cNvSpPr/>
                    <p:nvPr/>
                  </p:nvSpPr>
                  <p:spPr>
                    <a:xfrm rot="8273899">
                      <a:off x="13892951" y="5230178"/>
                      <a:ext cx="61180" cy="58115"/>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9" name="楕円 1278">
                      <a:extLst>
                        <a:ext uri="{FF2B5EF4-FFF2-40B4-BE49-F238E27FC236}">
                          <a16:creationId xmlns:a16="http://schemas.microsoft.com/office/drawing/2014/main" id="{FC21CFA5-9155-683F-CCB9-E8F49943422A}"/>
                        </a:ext>
                      </a:extLst>
                    </p:cNvPr>
                    <p:cNvSpPr/>
                    <p:nvPr/>
                  </p:nvSpPr>
                  <p:spPr>
                    <a:xfrm rot="8273899">
                      <a:off x="14200456" y="5224567"/>
                      <a:ext cx="61180" cy="58115"/>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1" name="楕円 1280">
                      <a:extLst>
                        <a:ext uri="{FF2B5EF4-FFF2-40B4-BE49-F238E27FC236}">
                          <a16:creationId xmlns:a16="http://schemas.microsoft.com/office/drawing/2014/main" id="{7C791839-06FC-48A0-5171-74936E0F34D6}"/>
                        </a:ext>
                      </a:extLst>
                    </p:cNvPr>
                    <p:cNvSpPr/>
                    <p:nvPr/>
                  </p:nvSpPr>
                  <p:spPr>
                    <a:xfrm rot="8273899">
                      <a:off x="13888223" y="5526061"/>
                      <a:ext cx="61180" cy="58115"/>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80" name="楕円 1279">
                    <a:extLst>
                      <a:ext uri="{FF2B5EF4-FFF2-40B4-BE49-F238E27FC236}">
                        <a16:creationId xmlns:a16="http://schemas.microsoft.com/office/drawing/2014/main" id="{4324687C-E334-1E07-DADA-860B21141511}"/>
                      </a:ext>
                    </a:extLst>
                  </p:cNvPr>
                  <p:cNvSpPr/>
                  <p:nvPr/>
                </p:nvSpPr>
                <p:spPr>
                  <a:xfrm rot="8273899">
                    <a:off x="13901887" y="5528270"/>
                    <a:ext cx="61180" cy="58115"/>
                  </a:xfrm>
                  <a:prstGeom prst="ellipse">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89" name="テキスト ボックス 1288">
                  <a:extLst>
                    <a:ext uri="{FF2B5EF4-FFF2-40B4-BE49-F238E27FC236}">
                      <a16:creationId xmlns:a16="http://schemas.microsoft.com/office/drawing/2014/main" id="{8F5A5F22-5011-9DF7-1CEE-8989FB03FB8A}"/>
                    </a:ext>
                  </a:extLst>
                </p:cNvPr>
                <p:cNvSpPr txBox="1"/>
                <p:nvPr/>
              </p:nvSpPr>
              <p:spPr>
                <a:xfrm>
                  <a:off x="13365277" y="5701153"/>
                  <a:ext cx="1574220" cy="246221"/>
                </a:xfrm>
                <a:prstGeom prst="rect">
                  <a:avLst/>
                </a:prstGeom>
                <a:noFill/>
              </p:spPr>
              <p:txBody>
                <a:bodyPr wrap="square" rtlCol="0">
                  <a:spAutoFit/>
                </a:bodyPr>
                <a:lstStyle/>
                <a:p>
                  <a:pPr algn="ctr"/>
                  <a:r>
                    <a:rPr lang="ja-JP" altLang="en-US" sz="500" dirty="0"/>
                    <a:t>円形にすることで</a:t>
                  </a:r>
                  <a:endParaRPr lang="en-US" altLang="ja-JP" sz="500" dirty="0"/>
                </a:p>
                <a:p>
                  <a:pPr algn="ctr"/>
                  <a:r>
                    <a:rPr lang="ja-JP" altLang="en-US" sz="500" dirty="0"/>
                    <a:t>どの方向からでもすぐ反応するように</a:t>
                  </a:r>
                  <a:endParaRPr lang="en-US" altLang="ja-JP" sz="500" dirty="0"/>
                </a:p>
              </p:txBody>
            </p:sp>
            <p:cxnSp>
              <p:nvCxnSpPr>
                <p:cNvPr id="1293" name="直線コネクタ 1292">
                  <a:extLst>
                    <a:ext uri="{FF2B5EF4-FFF2-40B4-BE49-F238E27FC236}">
                      <a16:creationId xmlns:a16="http://schemas.microsoft.com/office/drawing/2014/main" id="{5F1B09B1-89F6-C0F9-3878-0E72288FB424}"/>
                    </a:ext>
                  </a:extLst>
                </p:cNvPr>
                <p:cNvCxnSpPr/>
                <p:nvPr/>
              </p:nvCxnSpPr>
              <p:spPr>
                <a:xfrm>
                  <a:off x="13440076" y="5134539"/>
                  <a:ext cx="0" cy="561394"/>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294" name="直線コネクタ 1293">
                  <a:extLst>
                    <a:ext uri="{FF2B5EF4-FFF2-40B4-BE49-F238E27FC236}">
                      <a16:creationId xmlns:a16="http://schemas.microsoft.com/office/drawing/2014/main" id="{0DD96FEE-17FE-9927-2EBD-321086B5D77E}"/>
                    </a:ext>
                  </a:extLst>
                </p:cNvPr>
                <p:cNvCxnSpPr>
                  <a:cxnSpLocks/>
                </p:cNvCxnSpPr>
                <p:nvPr/>
              </p:nvCxnSpPr>
              <p:spPr>
                <a:xfrm>
                  <a:off x="14430158" y="5137714"/>
                  <a:ext cx="0" cy="549189"/>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grpSp>
        <p:pic>
          <p:nvPicPr>
            <p:cNvPr id="1296" name="Picture 6">
              <a:extLst>
                <a:ext uri="{FF2B5EF4-FFF2-40B4-BE49-F238E27FC236}">
                  <a16:creationId xmlns:a16="http://schemas.microsoft.com/office/drawing/2014/main" id="{C6800DE7-611E-FF50-A352-51FD2EE679AA}"/>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4119" t="17611" r="1999" b="12084"/>
            <a:stretch/>
          </p:blipFill>
          <p:spPr bwMode="auto">
            <a:xfrm>
              <a:off x="10324412" y="6646662"/>
              <a:ext cx="1092107" cy="50938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9B00470-1D22-5690-791F-523D0FA46304}"/>
                </a:ext>
              </a:extLst>
            </p:cNvPr>
            <p:cNvSpPr txBox="1"/>
            <p:nvPr/>
          </p:nvSpPr>
          <p:spPr>
            <a:xfrm>
              <a:off x="11318009" y="6661377"/>
              <a:ext cx="1244136" cy="492443"/>
            </a:xfrm>
            <a:prstGeom prst="rect">
              <a:avLst/>
            </a:prstGeom>
            <a:noFill/>
          </p:spPr>
          <p:txBody>
            <a:bodyPr wrap="square" rtlCol="0">
              <a:spAutoFit/>
            </a:bodyPr>
            <a:lstStyle/>
            <a:p>
              <a:pPr algn="ctr"/>
              <a:r>
                <a:rPr lang="ja-JP" altLang="en-US" sz="600" dirty="0"/>
                <a:t>◀ボールセンサ</a:t>
              </a:r>
              <a:r>
                <a:rPr lang="en-US" altLang="ja-JP" sz="600" dirty="0"/>
                <a:t>(16</a:t>
              </a:r>
              <a:r>
                <a:rPr lang="ja-JP" altLang="en-US" sz="600" dirty="0"/>
                <a:t>個</a:t>
              </a:r>
              <a:r>
                <a:rPr lang="en-US" altLang="ja-JP" sz="600" dirty="0"/>
                <a:t>)</a:t>
              </a:r>
            </a:p>
            <a:p>
              <a:pPr algn="ctr"/>
              <a:r>
                <a:rPr lang="ja-JP" altLang="en-US" sz="500" dirty="0"/>
                <a:t>ロボットの中段に取付けている。</a:t>
              </a:r>
              <a:endParaRPr lang="en-US" altLang="ja-JP" sz="500" dirty="0"/>
            </a:p>
            <a:p>
              <a:pPr algn="ctr"/>
              <a:r>
                <a:rPr lang="ja-JP" altLang="en-US" sz="500" dirty="0"/>
                <a:t>一番反応しているセンサの周囲</a:t>
              </a:r>
              <a:r>
                <a:rPr lang="en-US" altLang="ja-JP" sz="500" dirty="0"/>
                <a:t>5</a:t>
              </a:r>
              <a:r>
                <a:rPr lang="ja-JP" altLang="en-US" sz="500" dirty="0"/>
                <a:t>個を用いてボールの角度と距離を</a:t>
              </a:r>
              <a:endParaRPr lang="en-US" altLang="ja-JP" sz="500" dirty="0"/>
            </a:p>
            <a:p>
              <a:pPr algn="ctr"/>
              <a:r>
                <a:rPr lang="ja-JP" altLang="en-US" sz="500" dirty="0"/>
                <a:t>算出するようプログラムしている。</a:t>
              </a:r>
              <a:endParaRPr lang="en-US" altLang="ja-JP" sz="500" dirty="0"/>
            </a:p>
          </p:txBody>
        </p:sp>
        <p:cxnSp>
          <p:nvCxnSpPr>
            <p:cNvPr id="63" name="直線コネクタ 62">
              <a:extLst>
                <a:ext uri="{FF2B5EF4-FFF2-40B4-BE49-F238E27FC236}">
                  <a16:creationId xmlns:a16="http://schemas.microsoft.com/office/drawing/2014/main" id="{6E7F7277-BC2B-D682-C42B-79B7279C8E70}"/>
                </a:ext>
              </a:extLst>
            </p:cNvPr>
            <p:cNvCxnSpPr>
              <a:cxnSpLocks/>
            </p:cNvCxnSpPr>
            <p:nvPr/>
          </p:nvCxnSpPr>
          <p:spPr>
            <a:xfrm>
              <a:off x="12559410" y="5793935"/>
              <a:ext cx="0" cy="1291301"/>
            </a:xfrm>
            <a:prstGeom prst="line">
              <a:avLst/>
            </a:prstGeom>
            <a:ln w="63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1346" name="Picture 2">
            <a:extLst>
              <a:ext uri="{FF2B5EF4-FFF2-40B4-BE49-F238E27FC236}">
                <a16:creationId xmlns:a16="http://schemas.microsoft.com/office/drawing/2014/main" id="{B6203139-2CA9-2DBB-76AC-9E7E00830767}"/>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5607" t="5403" r="1712" b="5157"/>
          <a:stretch/>
        </p:blipFill>
        <p:spPr bwMode="auto">
          <a:xfrm>
            <a:off x="9497783" y="2367320"/>
            <a:ext cx="1520080" cy="1114110"/>
          </a:xfrm>
          <a:prstGeom prst="rect">
            <a:avLst/>
          </a:prstGeom>
          <a:noFill/>
          <a:extLst>
            <a:ext uri="{909E8E84-426E-40DD-AFC4-6F175D3DCCD1}">
              <a14:hiddenFill xmlns:a14="http://schemas.microsoft.com/office/drawing/2010/main">
                <a:solidFill>
                  <a:srgbClr val="FFFFFF"/>
                </a:solidFill>
              </a14:hiddenFill>
            </a:ext>
          </a:extLst>
        </p:spPr>
      </p:pic>
      <p:sp>
        <p:nvSpPr>
          <p:cNvPr id="1347" name="テキスト ボックス 1346">
            <a:extLst>
              <a:ext uri="{FF2B5EF4-FFF2-40B4-BE49-F238E27FC236}">
                <a16:creationId xmlns:a16="http://schemas.microsoft.com/office/drawing/2014/main" id="{7042C790-1F82-A8A8-08FB-FA619E69C53B}"/>
              </a:ext>
            </a:extLst>
          </p:cNvPr>
          <p:cNvSpPr txBox="1"/>
          <p:nvPr/>
        </p:nvSpPr>
        <p:spPr>
          <a:xfrm>
            <a:off x="9440944" y="3476637"/>
            <a:ext cx="1629053" cy="477054"/>
          </a:xfrm>
          <a:prstGeom prst="rect">
            <a:avLst/>
          </a:prstGeom>
          <a:noFill/>
        </p:spPr>
        <p:txBody>
          <a:bodyPr wrap="square" rtlCol="0">
            <a:spAutoFit/>
          </a:bodyPr>
          <a:lstStyle/>
          <a:p>
            <a:r>
              <a:rPr lang="ja-JP" altLang="en-US" sz="700" dirty="0"/>
              <a:t>▲キッカー回路</a:t>
            </a:r>
            <a:endParaRPr lang="en-US" altLang="ja-JP" sz="700" dirty="0"/>
          </a:p>
          <a:p>
            <a:r>
              <a:rPr lang="ja-JP" altLang="en-US" sz="600" dirty="0"/>
              <a:t>フォトカプラ、</a:t>
            </a:r>
            <a:r>
              <a:rPr lang="en-US" altLang="ja-JP" sz="600" dirty="0"/>
              <a:t>PchMOSFET</a:t>
            </a:r>
            <a:r>
              <a:rPr lang="ja-JP" altLang="en-US" sz="600" dirty="0"/>
              <a:t>、</a:t>
            </a:r>
            <a:endParaRPr lang="en-US" altLang="ja-JP" sz="600" dirty="0"/>
          </a:p>
          <a:p>
            <a:r>
              <a:rPr lang="en-US" altLang="ja-JP" sz="600" dirty="0"/>
              <a:t>NchMOSFET</a:t>
            </a:r>
            <a:r>
              <a:rPr lang="ja-JP" altLang="en-US" sz="600" dirty="0"/>
              <a:t>を使用し、ノイズ対策かつ</a:t>
            </a:r>
            <a:endParaRPr lang="en-US" altLang="ja-JP" sz="600" dirty="0"/>
          </a:p>
          <a:p>
            <a:r>
              <a:rPr lang="ja-JP" altLang="en-US" sz="600" dirty="0"/>
              <a:t>高威力なキックを実現している</a:t>
            </a:r>
            <a:endParaRPr lang="en-US" altLang="ja-JP" sz="600" dirty="0"/>
          </a:p>
        </p:txBody>
      </p:sp>
      <p:pic>
        <p:nvPicPr>
          <p:cNvPr id="1348" name="Picture 4">
            <a:extLst>
              <a:ext uri="{FF2B5EF4-FFF2-40B4-BE49-F238E27FC236}">
                <a16:creationId xmlns:a16="http://schemas.microsoft.com/office/drawing/2014/main" id="{CCFDE6F6-C617-B917-0611-C5EA30466B4F}"/>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3393" t="28869" r="5535" b="10951"/>
          <a:stretch/>
        </p:blipFill>
        <p:spPr bwMode="auto">
          <a:xfrm>
            <a:off x="9506556" y="3990139"/>
            <a:ext cx="1511307" cy="680745"/>
          </a:xfrm>
          <a:prstGeom prst="rect">
            <a:avLst/>
          </a:prstGeom>
          <a:noFill/>
          <a:extLst>
            <a:ext uri="{909E8E84-426E-40DD-AFC4-6F175D3DCCD1}">
              <a14:hiddenFill xmlns:a14="http://schemas.microsoft.com/office/drawing/2010/main">
                <a:solidFill>
                  <a:srgbClr val="FFFFFF"/>
                </a:solidFill>
              </a14:hiddenFill>
            </a:ext>
          </a:extLst>
        </p:spPr>
      </p:pic>
      <p:sp>
        <p:nvSpPr>
          <p:cNvPr id="1349" name="テキスト ボックス 1348">
            <a:extLst>
              <a:ext uri="{FF2B5EF4-FFF2-40B4-BE49-F238E27FC236}">
                <a16:creationId xmlns:a16="http://schemas.microsoft.com/office/drawing/2014/main" id="{6B4FF4EF-F975-3049-F2EF-B1DE2B310035}"/>
              </a:ext>
            </a:extLst>
          </p:cNvPr>
          <p:cNvSpPr txBox="1"/>
          <p:nvPr/>
        </p:nvSpPr>
        <p:spPr>
          <a:xfrm>
            <a:off x="9397205" y="4720622"/>
            <a:ext cx="1701883" cy="292388"/>
          </a:xfrm>
          <a:prstGeom prst="rect">
            <a:avLst/>
          </a:prstGeom>
          <a:noFill/>
        </p:spPr>
        <p:txBody>
          <a:bodyPr wrap="square" rtlCol="0">
            <a:spAutoFit/>
          </a:bodyPr>
          <a:lstStyle/>
          <a:p>
            <a:r>
              <a:rPr lang="ja-JP" altLang="en-US" sz="700" dirty="0"/>
              <a:t>▲</a:t>
            </a:r>
            <a:r>
              <a:rPr lang="en-US" altLang="ja-JP" sz="700" dirty="0"/>
              <a:t>Robo.1</a:t>
            </a:r>
            <a:r>
              <a:rPr lang="ja-JP" altLang="en-US" sz="700" dirty="0"/>
              <a:t>のドリブラー機構内部</a:t>
            </a:r>
            <a:br>
              <a:rPr lang="en-US" altLang="ja-JP" sz="700" dirty="0"/>
            </a:br>
            <a:r>
              <a:rPr lang="en-US" altLang="ja-JP" sz="600" dirty="0"/>
              <a:t>O</a:t>
            </a:r>
            <a:r>
              <a:rPr lang="ja-JP" altLang="en-US" sz="600" dirty="0"/>
              <a:t>リングでモーターと回転体を接続している</a:t>
            </a:r>
            <a:endParaRPr lang="en-US" altLang="ja-JP" sz="700" dirty="0"/>
          </a:p>
        </p:txBody>
      </p:sp>
      <p:sp>
        <p:nvSpPr>
          <p:cNvPr id="1304" name="テキスト ボックス 1303">
            <a:extLst>
              <a:ext uri="{FF2B5EF4-FFF2-40B4-BE49-F238E27FC236}">
                <a16:creationId xmlns:a16="http://schemas.microsoft.com/office/drawing/2014/main" id="{80DAF26E-B0CD-64DC-A8D8-E7279373C26D}"/>
              </a:ext>
            </a:extLst>
          </p:cNvPr>
          <p:cNvSpPr txBox="1"/>
          <p:nvPr/>
        </p:nvSpPr>
        <p:spPr>
          <a:xfrm>
            <a:off x="7154959" y="5637425"/>
            <a:ext cx="3091942" cy="1569660"/>
          </a:xfrm>
          <a:prstGeom prst="rect">
            <a:avLst/>
          </a:prstGeom>
          <a:noFill/>
        </p:spPr>
        <p:txBody>
          <a:bodyPr wrap="square" rtlCol="0">
            <a:spAutoFit/>
          </a:bodyPr>
          <a:lstStyle/>
          <a:p>
            <a:r>
              <a:rPr kumimoji="1" lang="ja-JP" altLang="en-US" sz="800" dirty="0"/>
              <a:t>今年度のロボットにもカメラを搭載しました。</a:t>
            </a:r>
            <a:r>
              <a:rPr lang="ja-JP" altLang="en-US" sz="800" dirty="0"/>
              <a:t>カメラを上方向に設置し、双曲線ミラーを上に取り付けることで全方位の状況を見れるようにしています。</a:t>
            </a:r>
            <a:r>
              <a:rPr lang="en-US" altLang="ja-JP" sz="800" dirty="0"/>
              <a:t>2</a:t>
            </a:r>
            <a:r>
              <a:rPr lang="ja-JP" altLang="en-US" sz="800" dirty="0"/>
              <a:t>つのゴールの位置を取得</a:t>
            </a:r>
            <a:r>
              <a:rPr kumimoji="1" lang="ja-JP" altLang="en-US" sz="800" dirty="0"/>
              <a:t>する</a:t>
            </a:r>
            <a:endParaRPr kumimoji="1" lang="en-US" altLang="ja-JP" sz="800" dirty="0"/>
          </a:p>
          <a:p>
            <a:r>
              <a:rPr kumimoji="1" lang="ja-JP" altLang="en-US" sz="800" dirty="0"/>
              <a:t>ことで、</a:t>
            </a:r>
            <a:r>
              <a:rPr lang="ja-JP" altLang="en-US" sz="800" dirty="0"/>
              <a:t>ロボットのコート上の現在位置の推定を行ったり、</a:t>
            </a:r>
            <a:endParaRPr lang="en-US" altLang="ja-JP" sz="800" dirty="0"/>
          </a:p>
          <a:p>
            <a:r>
              <a:rPr lang="ja-JP" altLang="en-US" sz="800" dirty="0"/>
              <a:t>敵ゴールを向きながらシュートを</a:t>
            </a:r>
            <a:endParaRPr lang="en-US" altLang="ja-JP" sz="800" dirty="0"/>
          </a:p>
          <a:p>
            <a:r>
              <a:rPr lang="ja-JP" altLang="en-US" sz="800" dirty="0"/>
              <a:t>打つことが可能になります。特に、</a:t>
            </a:r>
            <a:endParaRPr lang="en-US" altLang="ja-JP" sz="800" dirty="0"/>
          </a:p>
          <a:p>
            <a:r>
              <a:rPr lang="ja-JP" altLang="en-US" sz="800" dirty="0"/>
              <a:t>本年度はキッカーとドリブラーを</a:t>
            </a:r>
            <a:endParaRPr lang="en-US" altLang="ja-JP" sz="800" dirty="0"/>
          </a:p>
          <a:p>
            <a:r>
              <a:rPr lang="ja-JP" altLang="en-US" sz="800" dirty="0"/>
              <a:t>搭載して</a:t>
            </a:r>
            <a:r>
              <a:rPr kumimoji="1" lang="ja-JP" altLang="en-US" sz="800" dirty="0"/>
              <a:t>いるため、ゴール前に</a:t>
            </a:r>
            <a:endParaRPr kumimoji="1" lang="en-US" altLang="ja-JP" sz="800" dirty="0"/>
          </a:p>
          <a:p>
            <a:r>
              <a:rPr kumimoji="1" lang="ja-JP" altLang="en-US" sz="800" dirty="0"/>
              <a:t>待機しているロボット</a:t>
            </a:r>
            <a:r>
              <a:rPr lang="ja-JP" altLang="en-US" sz="800" dirty="0"/>
              <a:t>を避ける</a:t>
            </a:r>
            <a:endParaRPr lang="en-US" altLang="ja-JP" sz="800" dirty="0"/>
          </a:p>
          <a:p>
            <a:r>
              <a:rPr kumimoji="1" lang="ja-JP" altLang="en-US" sz="800" dirty="0"/>
              <a:t>ために</a:t>
            </a:r>
            <a:r>
              <a:rPr lang="ja-JP" altLang="en-US" sz="800" dirty="0"/>
              <a:t>、ゴールが空いている方向</a:t>
            </a:r>
            <a:endParaRPr lang="en-US" altLang="ja-JP" sz="800" dirty="0"/>
          </a:p>
          <a:p>
            <a:r>
              <a:rPr kumimoji="1" lang="ja-JP" altLang="en-US" sz="800" dirty="0"/>
              <a:t>にボールを運んでキックすることが</a:t>
            </a:r>
            <a:endParaRPr kumimoji="1" lang="en-US" altLang="ja-JP" sz="800" dirty="0"/>
          </a:p>
          <a:p>
            <a:r>
              <a:rPr lang="ja-JP" altLang="en-US" sz="800" dirty="0"/>
              <a:t>できるようになりました。</a:t>
            </a:r>
            <a:endParaRPr kumimoji="1" lang="ja-JP" altLang="en-US" sz="800" dirty="0"/>
          </a:p>
        </p:txBody>
      </p:sp>
      <p:grpSp>
        <p:nvGrpSpPr>
          <p:cNvPr id="1391" name="グループ化 1390">
            <a:extLst>
              <a:ext uri="{FF2B5EF4-FFF2-40B4-BE49-F238E27FC236}">
                <a16:creationId xmlns:a16="http://schemas.microsoft.com/office/drawing/2014/main" id="{E890BE73-97F3-320A-9967-5E3E32303C10}"/>
              </a:ext>
            </a:extLst>
          </p:cNvPr>
          <p:cNvGrpSpPr/>
          <p:nvPr/>
        </p:nvGrpSpPr>
        <p:grpSpPr>
          <a:xfrm>
            <a:off x="8882798" y="6192751"/>
            <a:ext cx="1284079" cy="1013878"/>
            <a:chOff x="9058313" y="6206809"/>
            <a:chExt cx="1284079" cy="1013878"/>
          </a:xfrm>
        </p:grpSpPr>
        <p:pic>
          <p:nvPicPr>
            <p:cNvPr id="1352" name="Picture 6">
              <a:extLst>
                <a:ext uri="{FF2B5EF4-FFF2-40B4-BE49-F238E27FC236}">
                  <a16:creationId xmlns:a16="http://schemas.microsoft.com/office/drawing/2014/main" id="{DCBBF561-23A9-8E86-E7F3-232A2F640D29}"/>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30762" t="23821" r="17708"/>
            <a:stretch/>
          </p:blipFill>
          <p:spPr bwMode="auto">
            <a:xfrm>
              <a:off x="9058313" y="6206809"/>
              <a:ext cx="788056" cy="777375"/>
            </a:xfrm>
            <a:prstGeom prst="rect">
              <a:avLst/>
            </a:prstGeom>
            <a:noFill/>
            <a:extLst>
              <a:ext uri="{909E8E84-426E-40DD-AFC4-6F175D3DCCD1}">
                <a14:hiddenFill xmlns:a14="http://schemas.microsoft.com/office/drawing/2010/main">
                  <a:solidFill>
                    <a:srgbClr val="FFFFFF"/>
                  </a:solidFill>
                </a14:hiddenFill>
              </a:ext>
            </a:extLst>
          </p:spPr>
        </p:pic>
        <p:grpSp>
          <p:nvGrpSpPr>
            <p:cNvPr id="1389" name="グループ化 1388">
              <a:extLst>
                <a:ext uri="{FF2B5EF4-FFF2-40B4-BE49-F238E27FC236}">
                  <a16:creationId xmlns:a16="http://schemas.microsoft.com/office/drawing/2014/main" id="{0869A786-02BC-CA48-F000-A34C5A8EF9E1}"/>
                </a:ext>
              </a:extLst>
            </p:cNvPr>
            <p:cNvGrpSpPr/>
            <p:nvPr/>
          </p:nvGrpSpPr>
          <p:grpSpPr>
            <a:xfrm>
              <a:off x="9093047" y="6254907"/>
              <a:ext cx="1249345" cy="965780"/>
              <a:chOff x="8872233" y="6249323"/>
              <a:chExt cx="1249345" cy="965780"/>
            </a:xfrm>
          </p:grpSpPr>
          <p:cxnSp>
            <p:nvCxnSpPr>
              <p:cNvPr id="1376" name="直線コネクタ 1375">
                <a:extLst>
                  <a:ext uri="{FF2B5EF4-FFF2-40B4-BE49-F238E27FC236}">
                    <a16:creationId xmlns:a16="http://schemas.microsoft.com/office/drawing/2014/main" id="{3A6C4E14-34D3-99B2-9A60-357B3FEEAB51}"/>
                  </a:ext>
                </a:extLst>
              </p:cNvPr>
              <p:cNvCxnSpPr>
                <a:cxnSpLocks/>
              </p:cNvCxnSpPr>
              <p:nvPr/>
            </p:nvCxnSpPr>
            <p:spPr>
              <a:xfrm flipH="1">
                <a:off x="9551070" y="6830495"/>
                <a:ext cx="407240" cy="0"/>
              </a:xfrm>
              <a:prstGeom prst="line">
                <a:avLst/>
              </a:prstGeom>
              <a:ln>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nvGrpSpPr>
              <p:cNvPr id="1388" name="グループ化 1387">
                <a:extLst>
                  <a:ext uri="{FF2B5EF4-FFF2-40B4-BE49-F238E27FC236}">
                    <a16:creationId xmlns:a16="http://schemas.microsoft.com/office/drawing/2014/main" id="{DC324217-06CE-C280-698C-CE5C1B23D69D}"/>
                  </a:ext>
                </a:extLst>
              </p:cNvPr>
              <p:cNvGrpSpPr/>
              <p:nvPr/>
            </p:nvGrpSpPr>
            <p:grpSpPr>
              <a:xfrm>
                <a:off x="8872233" y="6249323"/>
                <a:ext cx="1249345" cy="965780"/>
                <a:chOff x="8872233" y="6249323"/>
                <a:chExt cx="1249345" cy="965780"/>
              </a:xfrm>
            </p:grpSpPr>
            <p:sp>
              <p:nvSpPr>
                <p:cNvPr id="1351" name="テキスト ボックス 1350">
                  <a:extLst>
                    <a:ext uri="{FF2B5EF4-FFF2-40B4-BE49-F238E27FC236}">
                      <a16:creationId xmlns:a16="http://schemas.microsoft.com/office/drawing/2014/main" id="{C4D2A4E2-F7E0-D75E-6DCF-3AAF09023237}"/>
                    </a:ext>
                  </a:extLst>
                </p:cNvPr>
                <p:cNvSpPr txBox="1"/>
                <p:nvPr/>
              </p:nvSpPr>
              <p:spPr>
                <a:xfrm>
                  <a:off x="8872233" y="7015048"/>
                  <a:ext cx="1147676" cy="200055"/>
                </a:xfrm>
                <a:prstGeom prst="rect">
                  <a:avLst/>
                </a:prstGeom>
                <a:noFill/>
              </p:spPr>
              <p:txBody>
                <a:bodyPr wrap="square" rtlCol="0">
                  <a:spAutoFit/>
                </a:bodyPr>
                <a:lstStyle/>
                <a:p>
                  <a:r>
                    <a:rPr lang="ja-JP" altLang="en-US" sz="700" dirty="0"/>
                    <a:t>▲全方位ミラーの構造</a:t>
                  </a:r>
                  <a:endParaRPr lang="en-US" altLang="ja-JP" sz="700" dirty="0"/>
                </a:p>
              </p:txBody>
            </p:sp>
            <p:cxnSp>
              <p:nvCxnSpPr>
                <p:cNvPr id="1361" name="直線コネクタ 1360">
                  <a:extLst>
                    <a:ext uri="{FF2B5EF4-FFF2-40B4-BE49-F238E27FC236}">
                      <a16:creationId xmlns:a16="http://schemas.microsoft.com/office/drawing/2014/main" id="{E9F43780-397E-B280-5BC6-FAA1B5F66A02}"/>
                    </a:ext>
                  </a:extLst>
                </p:cNvPr>
                <p:cNvCxnSpPr>
                  <a:cxnSpLocks/>
                </p:cNvCxnSpPr>
                <p:nvPr/>
              </p:nvCxnSpPr>
              <p:spPr>
                <a:xfrm flipH="1" flipV="1">
                  <a:off x="9245600" y="6328016"/>
                  <a:ext cx="305447" cy="93370"/>
                </a:xfrm>
                <a:prstGeom prst="line">
                  <a:avLst/>
                </a:prstGeom>
                <a:ln>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1375" name="テキスト ボックス 1374">
                  <a:extLst>
                    <a:ext uri="{FF2B5EF4-FFF2-40B4-BE49-F238E27FC236}">
                      <a16:creationId xmlns:a16="http://schemas.microsoft.com/office/drawing/2014/main" id="{EE4ABB61-E1A6-4FB1-B47E-FEDBF63AB2D4}"/>
                    </a:ext>
                  </a:extLst>
                </p:cNvPr>
                <p:cNvSpPr txBox="1"/>
                <p:nvPr/>
              </p:nvSpPr>
              <p:spPr>
                <a:xfrm>
                  <a:off x="9521856" y="6249323"/>
                  <a:ext cx="599722" cy="215444"/>
                </a:xfrm>
                <a:prstGeom prst="rect">
                  <a:avLst/>
                </a:prstGeom>
                <a:noFill/>
              </p:spPr>
              <p:txBody>
                <a:bodyPr wrap="square" rtlCol="0">
                  <a:spAutoFit/>
                </a:bodyPr>
                <a:lstStyle/>
                <a:p>
                  <a:r>
                    <a:rPr lang="ja-JP" altLang="en-US" sz="800" dirty="0"/>
                    <a:t>ミラー</a:t>
                  </a:r>
                  <a:endParaRPr kumimoji="1" lang="ja-JP" altLang="en-US" sz="800" dirty="0"/>
                </a:p>
              </p:txBody>
            </p:sp>
            <p:cxnSp>
              <p:nvCxnSpPr>
                <p:cNvPr id="1377" name="直線コネクタ 1376">
                  <a:extLst>
                    <a:ext uri="{FF2B5EF4-FFF2-40B4-BE49-F238E27FC236}">
                      <a16:creationId xmlns:a16="http://schemas.microsoft.com/office/drawing/2014/main" id="{28D0F533-8974-9C5B-4D2B-30261A63433C}"/>
                    </a:ext>
                  </a:extLst>
                </p:cNvPr>
                <p:cNvCxnSpPr>
                  <a:cxnSpLocks/>
                </p:cNvCxnSpPr>
                <p:nvPr/>
              </p:nvCxnSpPr>
              <p:spPr>
                <a:xfrm flipH="1" flipV="1">
                  <a:off x="9245600" y="6733205"/>
                  <a:ext cx="305447" cy="93370"/>
                </a:xfrm>
                <a:prstGeom prst="line">
                  <a:avLst/>
                </a:prstGeom>
                <a:ln>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1378" name="テキスト ボックス 1377">
                  <a:extLst>
                    <a:ext uri="{FF2B5EF4-FFF2-40B4-BE49-F238E27FC236}">
                      <a16:creationId xmlns:a16="http://schemas.microsoft.com/office/drawing/2014/main" id="{A8B4BF17-003D-CE28-A61A-C48BE7524D6C}"/>
                    </a:ext>
                  </a:extLst>
                </p:cNvPr>
                <p:cNvSpPr txBox="1"/>
                <p:nvPr/>
              </p:nvSpPr>
              <p:spPr>
                <a:xfrm>
                  <a:off x="9520077" y="6654424"/>
                  <a:ext cx="599722" cy="215444"/>
                </a:xfrm>
                <a:prstGeom prst="rect">
                  <a:avLst/>
                </a:prstGeom>
                <a:noFill/>
              </p:spPr>
              <p:txBody>
                <a:bodyPr wrap="square" rtlCol="0">
                  <a:spAutoFit/>
                </a:bodyPr>
                <a:lstStyle/>
                <a:p>
                  <a:r>
                    <a:rPr kumimoji="1" lang="ja-JP" altLang="en-US" sz="800" dirty="0"/>
                    <a:t>レンズ</a:t>
                  </a:r>
                </a:p>
              </p:txBody>
            </p:sp>
            <p:cxnSp>
              <p:nvCxnSpPr>
                <p:cNvPr id="1379" name="直線コネクタ 1378">
                  <a:extLst>
                    <a:ext uri="{FF2B5EF4-FFF2-40B4-BE49-F238E27FC236}">
                      <a16:creationId xmlns:a16="http://schemas.microsoft.com/office/drawing/2014/main" id="{DA9C8FEC-252B-6722-41C2-EABEFB408348}"/>
                    </a:ext>
                  </a:extLst>
                </p:cNvPr>
                <p:cNvCxnSpPr>
                  <a:cxnSpLocks/>
                </p:cNvCxnSpPr>
                <p:nvPr/>
              </p:nvCxnSpPr>
              <p:spPr>
                <a:xfrm>
                  <a:off x="9958310" y="6782271"/>
                  <a:ext cx="0" cy="48363"/>
                </a:xfrm>
                <a:prstGeom prst="line">
                  <a:avLst/>
                </a:prstGeom>
                <a:ln>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386" name="直線コネクタ 1385">
                  <a:extLst>
                    <a:ext uri="{FF2B5EF4-FFF2-40B4-BE49-F238E27FC236}">
                      <a16:creationId xmlns:a16="http://schemas.microsoft.com/office/drawing/2014/main" id="{F0E78F49-C4B7-7AE2-68D8-E96A341B6B75}"/>
                    </a:ext>
                  </a:extLst>
                </p:cNvPr>
                <p:cNvCxnSpPr>
                  <a:cxnSpLocks/>
                </p:cNvCxnSpPr>
                <p:nvPr/>
              </p:nvCxnSpPr>
              <p:spPr>
                <a:xfrm flipH="1">
                  <a:off x="9551070" y="6421386"/>
                  <a:ext cx="407240" cy="0"/>
                </a:xfrm>
                <a:prstGeom prst="line">
                  <a:avLst/>
                </a:prstGeom>
                <a:ln>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387" name="直線コネクタ 1386">
                  <a:extLst>
                    <a:ext uri="{FF2B5EF4-FFF2-40B4-BE49-F238E27FC236}">
                      <a16:creationId xmlns:a16="http://schemas.microsoft.com/office/drawing/2014/main" id="{010C9F50-4720-78FB-7B30-E2A831DBC7A8}"/>
                    </a:ext>
                  </a:extLst>
                </p:cNvPr>
                <p:cNvCxnSpPr>
                  <a:cxnSpLocks/>
                </p:cNvCxnSpPr>
                <p:nvPr/>
              </p:nvCxnSpPr>
              <p:spPr>
                <a:xfrm>
                  <a:off x="9958310" y="6373162"/>
                  <a:ext cx="0" cy="48363"/>
                </a:xfrm>
                <a:prstGeom prst="line">
                  <a:avLst/>
                </a:prstGeom>
                <a:ln>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grpSp>
      <p:sp>
        <p:nvSpPr>
          <p:cNvPr id="30" name="テキスト ボックス 29">
            <a:extLst>
              <a:ext uri="{FF2B5EF4-FFF2-40B4-BE49-F238E27FC236}">
                <a16:creationId xmlns:a16="http://schemas.microsoft.com/office/drawing/2014/main" id="{22787F4E-B5E8-8E7D-7F5F-70E8623AC53B}"/>
              </a:ext>
            </a:extLst>
          </p:cNvPr>
          <p:cNvSpPr txBox="1"/>
          <p:nvPr/>
        </p:nvSpPr>
        <p:spPr>
          <a:xfrm>
            <a:off x="11771433" y="8741826"/>
            <a:ext cx="3247178" cy="507831"/>
          </a:xfrm>
          <a:prstGeom prst="rect">
            <a:avLst/>
          </a:prstGeom>
          <a:noFill/>
        </p:spPr>
        <p:txBody>
          <a:bodyPr wrap="square" rtlCol="0">
            <a:spAutoFit/>
          </a:bodyPr>
          <a:lstStyle/>
          <a:p>
            <a:r>
              <a:rPr lang="ja-JP" altLang="en-US" sz="1000" b="1" dirty="0"/>
              <a:t>宗像高校同窓会</a:t>
            </a:r>
            <a:r>
              <a:rPr lang="en-US" altLang="ja-JP" sz="1000" b="1" dirty="0"/>
              <a:t> </a:t>
            </a:r>
            <a:r>
              <a:rPr lang="ja-JP" altLang="en-US" sz="1000" b="1" dirty="0"/>
              <a:t>様</a:t>
            </a:r>
            <a:endParaRPr lang="en-US" altLang="ja-JP" sz="900" b="1" dirty="0"/>
          </a:p>
          <a:p>
            <a:r>
              <a:rPr kumimoji="1" lang="ja-JP" altLang="en-US" sz="800" dirty="0"/>
              <a:t> </a:t>
            </a:r>
            <a:r>
              <a:rPr lang="en-US" altLang="ja-JP" sz="800" dirty="0"/>
              <a:t>CNC</a:t>
            </a:r>
            <a:r>
              <a:rPr lang="ja-JP" altLang="en-US" sz="800" dirty="0"/>
              <a:t>や</a:t>
            </a:r>
            <a:r>
              <a:rPr lang="en-US" altLang="ja-JP" sz="800" dirty="0"/>
              <a:t>3D</a:t>
            </a:r>
            <a:r>
              <a:rPr lang="ja-JP" altLang="en-US" sz="800" dirty="0"/>
              <a:t>プリンターなどの高価な工作機械の購入費用の</a:t>
            </a:r>
            <a:endParaRPr lang="en-US" altLang="ja-JP" sz="800" dirty="0"/>
          </a:p>
          <a:p>
            <a:r>
              <a:rPr kumimoji="1" lang="ja-JP" altLang="en-US" sz="800" dirty="0"/>
              <a:t> 援助をしていただいております。</a:t>
            </a:r>
            <a:endParaRPr kumimoji="1" lang="en-US" altLang="ja-JP" sz="900" dirty="0"/>
          </a:p>
        </p:txBody>
      </p:sp>
      <p:sp>
        <p:nvSpPr>
          <p:cNvPr id="10" name="テキスト ボックス 9">
            <a:extLst>
              <a:ext uri="{FF2B5EF4-FFF2-40B4-BE49-F238E27FC236}">
                <a16:creationId xmlns:a16="http://schemas.microsoft.com/office/drawing/2014/main" id="{94615FBA-1731-48AD-13B8-493D2E73FB5F}"/>
              </a:ext>
            </a:extLst>
          </p:cNvPr>
          <p:cNvSpPr txBox="1"/>
          <p:nvPr/>
        </p:nvSpPr>
        <p:spPr>
          <a:xfrm>
            <a:off x="11037325" y="1823794"/>
            <a:ext cx="3834373" cy="1269578"/>
          </a:xfrm>
          <a:prstGeom prst="rect">
            <a:avLst/>
          </a:prstGeom>
          <a:noFill/>
        </p:spPr>
        <p:txBody>
          <a:bodyPr wrap="square" rtlCol="0">
            <a:spAutoFit/>
          </a:bodyPr>
          <a:lstStyle/>
          <a:p>
            <a:r>
              <a:rPr lang="en-US" altLang="ja-JP" sz="1050" b="1" dirty="0">
                <a:latin typeface="+mn-ea"/>
              </a:rPr>
              <a:t>【</a:t>
            </a:r>
            <a:r>
              <a:rPr lang="ja-JP" altLang="en-US" sz="1050" dirty="0">
                <a:effectLst/>
                <a:latin typeface="+mn-ea"/>
              </a:rPr>
              <a:t>ドリブラーを使ったボールの保持性能の研究</a:t>
            </a:r>
            <a:r>
              <a:rPr lang="en-US" altLang="ja-JP" sz="1050" b="1" dirty="0">
                <a:effectLst/>
                <a:latin typeface="+mn-ea"/>
              </a:rPr>
              <a:t>】</a:t>
            </a:r>
          </a:p>
          <a:p>
            <a:r>
              <a:rPr lang="ja-JP" altLang="en-US" sz="700" dirty="0">
                <a:effectLst/>
                <a:latin typeface="+mn-ea"/>
              </a:rPr>
              <a:t>ドリブラーの搭載により、ボールを運べるため様々な動きができますが、ドリブラーがボールを安定して掴めなければ意味がありません。そこで、「ボールを押さえつける力」と「モーターの回転数」によりボールの保持性能が変化するのかどうかについての実験を行うことにしました。</a:t>
            </a:r>
            <a:endParaRPr lang="en-US" altLang="ja-JP" sz="700" dirty="0">
              <a:effectLst/>
              <a:latin typeface="+mn-ea"/>
            </a:endParaRPr>
          </a:p>
          <a:p>
            <a:endParaRPr lang="en-US" altLang="ja-JP" sz="200" b="1" dirty="0">
              <a:effectLst/>
              <a:latin typeface="+mn-ea"/>
            </a:endParaRPr>
          </a:p>
          <a:p>
            <a:r>
              <a:rPr lang="ja-JP" altLang="en-US" sz="800" b="1" dirty="0">
                <a:effectLst/>
                <a:latin typeface="+mn-ea"/>
              </a:rPr>
              <a:t>＜</a:t>
            </a:r>
            <a:r>
              <a:rPr lang="ja-JP" altLang="en-US" sz="800" b="1" dirty="0">
                <a:latin typeface="+mn-ea"/>
              </a:rPr>
              <a:t>方法＞</a:t>
            </a:r>
            <a:endParaRPr lang="en-US" altLang="ja-JP" sz="800" b="1" dirty="0">
              <a:latin typeface="+mn-ea"/>
            </a:endParaRPr>
          </a:p>
          <a:p>
            <a:r>
              <a:rPr lang="ja-JP" altLang="en-US" sz="700" dirty="0">
                <a:effectLst/>
                <a:latin typeface="+mn-ea"/>
              </a:rPr>
              <a:t>① ロボットを静止させた状態でドリブラーでボールを保持する。</a:t>
            </a:r>
          </a:p>
          <a:p>
            <a:r>
              <a:rPr lang="ja-JP" altLang="en-US" sz="700" dirty="0">
                <a:latin typeface="+mn-ea"/>
              </a:rPr>
              <a:t>② </a:t>
            </a:r>
            <a:r>
              <a:rPr lang="ja-JP" altLang="en-US" sz="700" dirty="0">
                <a:effectLst/>
                <a:latin typeface="+mn-ea"/>
              </a:rPr>
              <a:t>ロボットを後ろ向きに動かし、ボールを保持していた時間を計測する。</a:t>
            </a:r>
          </a:p>
          <a:p>
            <a:r>
              <a:rPr lang="ja-JP" altLang="en-US" sz="700" dirty="0">
                <a:latin typeface="+mn-ea"/>
              </a:rPr>
              <a:t>③ </a:t>
            </a:r>
            <a:r>
              <a:rPr lang="ja-JP" altLang="en-US" sz="700" dirty="0">
                <a:effectLst/>
                <a:latin typeface="+mn-ea"/>
              </a:rPr>
              <a:t>①～②をバネの力「弱」「中」「強」の３段階、モーターの回転数を「</a:t>
            </a:r>
            <a:r>
              <a:rPr lang="en-US" altLang="ja-JP" sz="700" dirty="0">
                <a:effectLst/>
                <a:latin typeface="+mn-ea"/>
              </a:rPr>
              <a:t>30</a:t>
            </a:r>
            <a:r>
              <a:rPr lang="ja-JP" altLang="en-US" sz="700" dirty="0">
                <a:effectLst/>
                <a:latin typeface="+mn-ea"/>
              </a:rPr>
              <a:t>」「</a:t>
            </a:r>
            <a:r>
              <a:rPr lang="en-US" altLang="ja-JP" sz="700" dirty="0">
                <a:effectLst/>
                <a:latin typeface="+mn-ea"/>
              </a:rPr>
              <a:t>60</a:t>
            </a:r>
            <a:r>
              <a:rPr lang="ja-JP" altLang="en-US" sz="700" dirty="0">
                <a:effectLst/>
                <a:latin typeface="+mn-ea"/>
              </a:rPr>
              <a:t>」　</a:t>
            </a:r>
            <a:endParaRPr lang="en-US" altLang="ja-JP" sz="700" dirty="0">
              <a:effectLst/>
              <a:latin typeface="+mn-ea"/>
            </a:endParaRPr>
          </a:p>
          <a:p>
            <a:r>
              <a:rPr lang="ja-JP" altLang="en-US" sz="700" dirty="0">
                <a:latin typeface="+mn-ea"/>
              </a:rPr>
              <a:t>　</a:t>
            </a:r>
            <a:r>
              <a:rPr lang="ja-JP" altLang="en-US" sz="700" dirty="0">
                <a:effectLst/>
                <a:latin typeface="+mn-ea"/>
              </a:rPr>
              <a:t>「</a:t>
            </a:r>
            <a:r>
              <a:rPr lang="en-US" altLang="ja-JP" sz="700" dirty="0">
                <a:effectLst/>
                <a:latin typeface="+mn-ea"/>
              </a:rPr>
              <a:t>90</a:t>
            </a:r>
            <a:r>
              <a:rPr lang="ja-JP" altLang="en-US" sz="700" dirty="0">
                <a:effectLst/>
                <a:latin typeface="+mn-ea"/>
              </a:rPr>
              <a:t>」</a:t>
            </a:r>
            <a:r>
              <a:rPr lang="en-US" altLang="ja-JP" sz="700" dirty="0">
                <a:effectLst/>
                <a:latin typeface="+mn-ea"/>
              </a:rPr>
              <a:t>(PWM</a:t>
            </a:r>
            <a:r>
              <a:rPr lang="ja-JP" altLang="en-US" sz="700" dirty="0">
                <a:effectLst/>
                <a:latin typeface="+mn-ea"/>
              </a:rPr>
              <a:t>値</a:t>
            </a:r>
            <a:r>
              <a:rPr lang="en-US" altLang="ja-JP" sz="700" dirty="0">
                <a:effectLst/>
                <a:latin typeface="+mn-ea"/>
              </a:rPr>
              <a:t>)</a:t>
            </a:r>
            <a:r>
              <a:rPr lang="ja-JP" altLang="en-US" sz="700" dirty="0">
                <a:effectLst/>
                <a:latin typeface="+mn-ea"/>
              </a:rPr>
              <a:t>で変化させそれぞれ</a:t>
            </a:r>
            <a:r>
              <a:rPr lang="en-US" altLang="ja-JP" sz="700" dirty="0">
                <a:effectLst/>
                <a:latin typeface="+mn-ea"/>
              </a:rPr>
              <a:t>3</a:t>
            </a:r>
            <a:r>
              <a:rPr lang="ja-JP" altLang="en-US" sz="700" dirty="0">
                <a:effectLst/>
                <a:latin typeface="+mn-ea"/>
              </a:rPr>
              <a:t>回行う。</a:t>
            </a:r>
            <a:endParaRPr lang="en-US" altLang="ja-JP" sz="400" dirty="0">
              <a:latin typeface="+mn-ea"/>
            </a:endParaRPr>
          </a:p>
        </p:txBody>
      </p:sp>
      <p:sp>
        <p:nvSpPr>
          <p:cNvPr id="17" name="テキスト ボックス 16">
            <a:extLst>
              <a:ext uri="{FF2B5EF4-FFF2-40B4-BE49-F238E27FC236}">
                <a16:creationId xmlns:a16="http://schemas.microsoft.com/office/drawing/2014/main" id="{BC7C3D60-07D7-8048-90CC-3EBDF5D14CE6}"/>
              </a:ext>
            </a:extLst>
          </p:cNvPr>
          <p:cNvSpPr txBox="1"/>
          <p:nvPr/>
        </p:nvSpPr>
        <p:spPr>
          <a:xfrm>
            <a:off x="11038220" y="3020167"/>
            <a:ext cx="2084538" cy="2046714"/>
          </a:xfrm>
          <a:prstGeom prst="rect">
            <a:avLst/>
          </a:prstGeom>
          <a:noFill/>
        </p:spPr>
        <p:txBody>
          <a:bodyPr wrap="square" rtlCol="0">
            <a:spAutoFit/>
          </a:bodyPr>
          <a:lstStyle/>
          <a:p>
            <a:pPr marL="0" algn="l" rtl="0" eaLnBrk="1" latinLnBrk="0" hangingPunct="1">
              <a:spcBef>
                <a:spcPts val="0"/>
              </a:spcBef>
              <a:spcAft>
                <a:spcPts val="0"/>
              </a:spcAft>
            </a:pPr>
            <a:r>
              <a:rPr kumimoji="1" lang="ja-JP" altLang="ja-JP" sz="800" b="1" kern="1200" dirty="0">
                <a:solidFill>
                  <a:srgbClr val="000000"/>
                </a:solidFill>
                <a:effectLst/>
                <a:latin typeface="游ゴシック" panose="020B0400000000000000" pitchFamily="50" charset="-128"/>
                <a:ea typeface="游ゴシック" panose="020B0400000000000000" pitchFamily="50" charset="-128"/>
                <a:cs typeface="+mn-cs"/>
              </a:rPr>
              <a:t>＜結果・考察＞</a:t>
            </a:r>
            <a:endParaRPr lang="ja-JP" altLang="ja-JP" sz="300" dirty="0">
              <a:effectLst/>
            </a:endParaRPr>
          </a:p>
          <a:p>
            <a:pPr marL="0" algn="l" rtl="0" eaLnBrk="1" latinLnBrk="0" hangingPunct="1">
              <a:spcBef>
                <a:spcPts val="0"/>
              </a:spcBef>
              <a:spcAft>
                <a:spcPts val="0"/>
              </a:spcAft>
            </a:pPr>
            <a:r>
              <a:rPr kumimoji="1" lang="ja-JP" altLang="en-US" sz="700" kern="1200" dirty="0">
                <a:solidFill>
                  <a:srgbClr val="000000"/>
                </a:solidFill>
                <a:effectLst/>
                <a:latin typeface="游ゴシック" panose="020B0400000000000000" pitchFamily="50" charset="-128"/>
                <a:ea typeface="游ゴシック" panose="020B0400000000000000" pitchFamily="50" charset="-128"/>
                <a:cs typeface="+mn-cs"/>
              </a:rPr>
              <a:t>結果は右図のようになりました。</a:t>
            </a:r>
            <a:endParaRPr kumimoji="1" lang="en-US" altLang="ja-JP" sz="700" kern="1200" dirty="0">
              <a:solidFill>
                <a:srgbClr val="000000"/>
              </a:solidFill>
              <a:effectLst/>
              <a:latin typeface="游ゴシック" panose="020B0400000000000000" pitchFamily="50" charset="-128"/>
              <a:ea typeface="游ゴシック" panose="020B0400000000000000" pitchFamily="50" charset="-128"/>
              <a:cs typeface="+mn-cs"/>
            </a:endParaRPr>
          </a:p>
          <a:p>
            <a:pPr marL="0" algn="l" rtl="0" eaLnBrk="1" latinLnBrk="0" hangingPunct="1">
              <a:spcBef>
                <a:spcPts val="0"/>
              </a:spcBef>
              <a:spcAft>
                <a:spcPts val="0"/>
              </a:spcAft>
            </a:pPr>
            <a:r>
              <a:rPr kumimoji="1" lang="ja-JP" altLang="en-US" sz="700" kern="1200" dirty="0">
                <a:solidFill>
                  <a:srgbClr val="000000"/>
                </a:solidFill>
                <a:effectLst/>
                <a:latin typeface="游ゴシック" panose="020B0400000000000000" pitchFamily="50" charset="-128"/>
                <a:ea typeface="游ゴシック" panose="020B0400000000000000" pitchFamily="50" charset="-128"/>
                <a:cs typeface="+mn-cs"/>
              </a:rPr>
              <a:t>上図から順番に押さえつける力を「弱」「中」「強」と変化させ、各力ごとにモーターの</a:t>
            </a:r>
            <a:endParaRPr kumimoji="1" lang="en-US" altLang="ja-JP" sz="700" kern="1200" dirty="0">
              <a:solidFill>
                <a:srgbClr val="000000"/>
              </a:solidFill>
              <a:effectLst/>
              <a:latin typeface="游ゴシック" panose="020B0400000000000000" pitchFamily="50" charset="-128"/>
              <a:ea typeface="游ゴシック" panose="020B0400000000000000" pitchFamily="50" charset="-128"/>
              <a:cs typeface="+mn-cs"/>
            </a:endParaRPr>
          </a:p>
          <a:p>
            <a:pPr marL="0" algn="l" rtl="0" eaLnBrk="1" latinLnBrk="0" hangingPunct="1">
              <a:spcBef>
                <a:spcPts val="0"/>
              </a:spcBef>
              <a:spcAft>
                <a:spcPts val="0"/>
              </a:spcAft>
            </a:pPr>
            <a:r>
              <a:rPr kumimoji="1" lang="ja-JP" altLang="en-US" sz="700" kern="1200" dirty="0">
                <a:solidFill>
                  <a:srgbClr val="000000"/>
                </a:solidFill>
                <a:effectLst/>
                <a:latin typeface="游ゴシック" panose="020B0400000000000000" pitchFamily="50" charset="-128"/>
                <a:ea typeface="游ゴシック" panose="020B0400000000000000" pitchFamily="50" charset="-128"/>
                <a:cs typeface="+mn-cs"/>
              </a:rPr>
              <a:t>速度を「</a:t>
            </a:r>
            <a:r>
              <a:rPr kumimoji="1" lang="en-US" altLang="ja-JP" sz="700" kern="1200" dirty="0">
                <a:solidFill>
                  <a:srgbClr val="000000"/>
                </a:solidFill>
                <a:effectLst/>
                <a:latin typeface="游ゴシック" panose="020B0400000000000000" pitchFamily="50" charset="-128"/>
                <a:ea typeface="游ゴシック" panose="020B0400000000000000" pitchFamily="50" charset="-128"/>
                <a:cs typeface="+mn-cs"/>
              </a:rPr>
              <a:t>30</a:t>
            </a:r>
            <a:r>
              <a:rPr kumimoji="1" lang="ja-JP" altLang="en-US" sz="700" kern="1200" dirty="0">
                <a:solidFill>
                  <a:srgbClr val="000000"/>
                </a:solidFill>
                <a:effectLst/>
                <a:latin typeface="游ゴシック" panose="020B0400000000000000" pitchFamily="50" charset="-128"/>
                <a:ea typeface="游ゴシック" panose="020B0400000000000000" pitchFamily="50" charset="-128"/>
                <a:cs typeface="+mn-cs"/>
              </a:rPr>
              <a:t>」「</a:t>
            </a:r>
            <a:r>
              <a:rPr kumimoji="1" lang="en-US" altLang="ja-JP" sz="700" kern="1200" dirty="0">
                <a:solidFill>
                  <a:srgbClr val="000000"/>
                </a:solidFill>
                <a:effectLst/>
                <a:latin typeface="游ゴシック" panose="020B0400000000000000" pitchFamily="50" charset="-128"/>
                <a:ea typeface="游ゴシック" panose="020B0400000000000000" pitchFamily="50" charset="-128"/>
                <a:cs typeface="+mn-cs"/>
              </a:rPr>
              <a:t>60</a:t>
            </a:r>
            <a:r>
              <a:rPr kumimoji="1" lang="ja-JP" altLang="en-US" sz="700" kern="1200" dirty="0">
                <a:solidFill>
                  <a:srgbClr val="000000"/>
                </a:solidFill>
                <a:effectLst/>
                <a:latin typeface="游ゴシック" panose="020B0400000000000000" pitchFamily="50" charset="-128"/>
                <a:ea typeface="游ゴシック" panose="020B0400000000000000" pitchFamily="50" charset="-128"/>
                <a:cs typeface="+mn-cs"/>
              </a:rPr>
              <a:t>」「</a:t>
            </a:r>
            <a:r>
              <a:rPr kumimoji="1" lang="en-US" altLang="ja-JP" sz="700" kern="1200" dirty="0">
                <a:solidFill>
                  <a:srgbClr val="000000"/>
                </a:solidFill>
                <a:effectLst/>
                <a:latin typeface="游ゴシック" panose="020B0400000000000000" pitchFamily="50" charset="-128"/>
                <a:ea typeface="游ゴシック" panose="020B0400000000000000" pitchFamily="50" charset="-128"/>
                <a:cs typeface="+mn-cs"/>
              </a:rPr>
              <a:t>90</a:t>
            </a:r>
            <a:r>
              <a:rPr kumimoji="1" lang="ja-JP" altLang="en-US" sz="700" kern="1200" dirty="0">
                <a:solidFill>
                  <a:srgbClr val="000000"/>
                </a:solidFill>
                <a:effectLst/>
                <a:latin typeface="游ゴシック" panose="020B0400000000000000" pitchFamily="50" charset="-128"/>
                <a:ea typeface="游ゴシック" panose="020B0400000000000000" pitchFamily="50" charset="-128"/>
                <a:cs typeface="+mn-cs"/>
              </a:rPr>
              <a:t>」と変化させて</a:t>
            </a:r>
            <a:endParaRPr kumimoji="1" lang="en-US" altLang="ja-JP" sz="700" kern="1200" dirty="0">
              <a:solidFill>
                <a:srgbClr val="000000"/>
              </a:solidFill>
              <a:effectLst/>
              <a:latin typeface="游ゴシック" panose="020B0400000000000000" pitchFamily="50" charset="-128"/>
              <a:ea typeface="游ゴシック" panose="020B0400000000000000" pitchFamily="50" charset="-128"/>
              <a:cs typeface="+mn-cs"/>
            </a:endParaRPr>
          </a:p>
          <a:p>
            <a:pPr marL="0" algn="l" rtl="0" eaLnBrk="1" latinLnBrk="0" hangingPunct="1">
              <a:spcBef>
                <a:spcPts val="0"/>
              </a:spcBef>
              <a:spcAft>
                <a:spcPts val="0"/>
              </a:spcAft>
            </a:pPr>
            <a:r>
              <a:rPr kumimoji="1" lang="ja-JP" altLang="en-US" sz="700" kern="1200" dirty="0">
                <a:solidFill>
                  <a:srgbClr val="000000"/>
                </a:solidFill>
                <a:effectLst/>
                <a:latin typeface="游ゴシック" panose="020B0400000000000000" pitchFamily="50" charset="-128"/>
                <a:ea typeface="游ゴシック" panose="020B0400000000000000" pitchFamily="50" charset="-128"/>
                <a:cs typeface="+mn-cs"/>
              </a:rPr>
              <a:t>います。結果より図２のときにボールの保持時間が最も長くなっています。このことから、ボールを抑える力が「中」のときにボールは</a:t>
            </a:r>
            <a:endParaRPr kumimoji="1" lang="en-US" altLang="ja-JP" sz="700" kern="1200" dirty="0">
              <a:solidFill>
                <a:srgbClr val="000000"/>
              </a:solidFill>
              <a:effectLst/>
              <a:latin typeface="游ゴシック" panose="020B0400000000000000" pitchFamily="50" charset="-128"/>
              <a:ea typeface="游ゴシック" panose="020B0400000000000000" pitchFamily="50" charset="-128"/>
              <a:cs typeface="+mn-cs"/>
            </a:endParaRPr>
          </a:p>
          <a:p>
            <a:pPr marL="0" algn="l" rtl="0" eaLnBrk="1" latinLnBrk="0" hangingPunct="1">
              <a:spcBef>
                <a:spcPts val="0"/>
              </a:spcBef>
              <a:spcAft>
                <a:spcPts val="0"/>
              </a:spcAft>
            </a:pPr>
            <a:r>
              <a:rPr kumimoji="1" lang="ja-JP" altLang="en-US" sz="700" kern="1200" dirty="0">
                <a:solidFill>
                  <a:srgbClr val="000000"/>
                </a:solidFill>
                <a:effectLst/>
                <a:latin typeface="游ゴシック" panose="020B0400000000000000" pitchFamily="50" charset="-128"/>
                <a:ea typeface="游ゴシック" panose="020B0400000000000000" pitchFamily="50" charset="-128"/>
                <a:cs typeface="+mn-cs"/>
              </a:rPr>
              <a:t>一番保持できることがわかりました。</a:t>
            </a:r>
            <a:endParaRPr kumimoji="1" lang="en-US" altLang="ja-JP" sz="700" kern="1200" dirty="0">
              <a:solidFill>
                <a:srgbClr val="000000"/>
              </a:solidFill>
              <a:effectLst/>
              <a:latin typeface="游ゴシック" panose="020B0400000000000000" pitchFamily="50" charset="-128"/>
              <a:ea typeface="游ゴシック" panose="020B0400000000000000" pitchFamily="50" charset="-128"/>
              <a:cs typeface="+mn-cs"/>
            </a:endParaRPr>
          </a:p>
          <a:p>
            <a:pPr marL="0" algn="l" rtl="0" eaLnBrk="1" latinLnBrk="0" hangingPunct="1">
              <a:spcBef>
                <a:spcPts val="0"/>
              </a:spcBef>
              <a:spcAft>
                <a:spcPts val="0"/>
              </a:spcAft>
            </a:pPr>
            <a:endParaRPr kumimoji="1" lang="en-US" altLang="ja-JP" sz="300" kern="1200" dirty="0">
              <a:solidFill>
                <a:srgbClr val="000000"/>
              </a:solidFill>
              <a:effectLst/>
              <a:latin typeface="游ゴシック" panose="020B0400000000000000" pitchFamily="50" charset="-128"/>
              <a:ea typeface="游ゴシック" panose="020B0400000000000000" pitchFamily="50" charset="-128"/>
              <a:cs typeface="+mn-cs"/>
            </a:endParaRPr>
          </a:p>
          <a:p>
            <a:pPr marL="0" algn="l" rtl="0" eaLnBrk="1" latinLnBrk="0" hangingPunct="1">
              <a:spcBef>
                <a:spcPts val="0"/>
              </a:spcBef>
              <a:spcAft>
                <a:spcPts val="0"/>
              </a:spcAft>
            </a:pPr>
            <a:r>
              <a:rPr kumimoji="1" lang="ja-JP" altLang="en-US" sz="700" kern="1200" dirty="0">
                <a:solidFill>
                  <a:srgbClr val="000000"/>
                </a:solidFill>
                <a:effectLst/>
                <a:latin typeface="游ゴシック" panose="020B0400000000000000" pitchFamily="50" charset="-128"/>
                <a:ea typeface="游ゴシック" panose="020B0400000000000000" pitchFamily="50" charset="-128"/>
                <a:cs typeface="+mn-cs"/>
              </a:rPr>
              <a:t>これらの結果から、ボールを押さえつける力「中」にした状態でモーターの回転数を「</a:t>
            </a:r>
            <a:r>
              <a:rPr kumimoji="1" lang="en-US" altLang="ja-JP" sz="700" kern="1200" dirty="0">
                <a:solidFill>
                  <a:srgbClr val="000000"/>
                </a:solidFill>
                <a:effectLst/>
                <a:latin typeface="游ゴシック" panose="020B0400000000000000" pitchFamily="50" charset="-128"/>
                <a:ea typeface="游ゴシック" panose="020B0400000000000000" pitchFamily="50" charset="-128"/>
                <a:cs typeface="+mn-cs"/>
              </a:rPr>
              <a:t>60</a:t>
            </a:r>
            <a:r>
              <a:rPr kumimoji="1" lang="ja-JP" altLang="en-US" sz="700" kern="1200" dirty="0">
                <a:solidFill>
                  <a:srgbClr val="000000"/>
                </a:solidFill>
                <a:effectLst/>
                <a:latin typeface="游ゴシック" panose="020B0400000000000000" pitchFamily="50" charset="-128"/>
                <a:ea typeface="游ゴシック" panose="020B0400000000000000" pitchFamily="50" charset="-128"/>
                <a:cs typeface="+mn-cs"/>
              </a:rPr>
              <a:t>」に設定するのが一番最適であると考えました。しかし試合中では</a:t>
            </a:r>
            <a:endParaRPr kumimoji="1" lang="en-US" altLang="ja-JP" sz="700" kern="1200" dirty="0">
              <a:solidFill>
                <a:srgbClr val="000000"/>
              </a:solidFill>
              <a:effectLst/>
              <a:latin typeface="游ゴシック" panose="020B0400000000000000" pitchFamily="50" charset="-128"/>
              <a:ea typeface="游ゴシック" panose="020B0400000000000000" pitchFamily="50" charset="-128"/>
              <a:cs typeface="+mn-cs"/>
            </a:endParaRPr>
          </a:p>
          <a:p>
            <a:pPr marL="0" algn="l" rtl="0" eaLnBrk="1" latinLnBrk="0" hangingPunct="1">
              <a:spcBef>
                <a:spcPts val="0"/>
              </a:spcBef>
              <a:spcAft>
                <a:spcPts val="0"/>
              </a:spcAft>
            </a:pPr>
            <a:r>
              <a:rPr kumimoji="1" lang="ja-JP" altLang="en-US" sz="700" kern="1200" dirty="0">
                <a:solidFill>
                  <a:srgbClr val="000000"/>
                </a:solidFill>
                <a:effectLst/>
                <a:latin typeface="游ゴシック" panose="020B0400000000000000" pitchFamily="50" charset="-128"/>
                <a:ea typeface="游ゴシック" panose="020B0400000000000000" pitchFamily="50" charset="-128"/>
                <a:cs typeface="+mn-cs"/>
              </a:rPr>
              <a:t>ロボットのスピードは可変であり、また相手のロボットによる妨害も入るため、このデータを参考にしつつ、常に最適な状態を模索していきたいと考えています。</a:t>
            </a:r>
            <a:endParaRPr lang="en-US" altLang="ja-JP" sz="900" dirty="0">
              <a:solidFill>
                <a:srgbClr val="000000"/>
              </a:solidFill>
              <a:latin typeface="游ゴシック" panose="020B0400000000000000" pitchFamily="50" charset="-128"/>
              <a:ea typeface="游ゴシック" panose="020B0400000000000000" pitchFamily="50" charset="-128"/>
            </a:endParaRPr>
          </a:p>
        </p:txBody>
      </p:sp>
      <p:pic>
        <p:nvPicPr>
          <p:cNvPr id="18" name="図 17" descr="タイムライン&#10;&#10;自動的に生成された説明">
            <a:extLst>
              <a:ext uri="{FF2B5EF4-FFF2-40B4-BE49-F238E27FC236}">
                <a16:creationId xmlns:a16="http://schemas.microsoft.com/office/drawing/2014/main" id="{27C46E89-F51D-DE22-2610-D9698FC34453}"/>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3072853" y="2947676"/>
            <a:ext cx="1751712" cy="2037266"/>
          </a:xfrm>
          <a:prstGeom prst="rect">
            <a:avLst/>
          </a:prstGeom>
        </p:spPr>
      </p:pic>
      <p:pic>
        <p:nvPicPr>
          <p:cNvPr id="9" name="Picture 2" descr="白い背景に分離された丸い twitter ロゴ | プレミアムベクター">
            <a:extLst>
              <a:ext uri="{FF2B5EF4-FFF2-40B4-BE49-F238E27FC236}">
                <a16:creationId xmlns:a16="http://schemas.microsoft.com/office/drawing/2014/main" id="{92E00882-3E2B-14D0-AD73-32DDE420B00D}"/>
              </a:ext>
            </a:extLst>
          </p:cNvPr>
          <p:cNvPicPr>
            <a:picLocks noChangeAspect="1" noChangeArrowheads="1"/>
          </p:cNvPicPr>
          <p:nvPr/>
        </p:nvPicPr>
        <p:blipFill>
          <a:blip r:embed="rId42">
            <a:extLst>
              <a:ext uri="{BEBA8EAE-BF5A-486C-A8C5-ECC9F3942E4B}">
                <a14:imgProps xmlns:a14="http://schemas.microsoft.com/office/drawing/2010/main">
                  <a14:imgLayer r:embed="rId43">
                    <a14:imgEffect>
                      <a14:backgroundRemoval t="7668" b="92652" l="6550" r="93291">
                        <a14:foregroundMark x1="34505" y1="7987" x2="67252" y2="9904"/>
                        <a14:foregroundMark x1="86262" y1="32268" x2="91214" y2="63419"/>
                        <a14:foregroundMark x1="93610" y1="42812" x2="93131" y2="61342"/>
                        <a14:foregroundMark x1="11502" y1="72684" x2="13898" y2="32588"/>
                        <a14:foregroundMark x1="9425" y1="33866" x2="13099" y2="67891"/>
                        <a14:foregroundMark x1="7029" y1="44728" x2="6550" y2="59744"/>
                        <a14:foregroundMark x1="29712" y1="88498" x2="70128" y2="87700"/>
                        <a14:foregroundMark x1="35783" y1="89297" x2="45847" y2="92652"/>
                        <a14:foregroundMark x1="19489" y1="36262" x2="75399" y2="42013"/>
                        <a14:foregroundMark x1="29712" y1="34665" x2="74121" y2="35942"/>
                        <a14:foregroundMark x1="63259" y1="33387" x2="61182" y2="33866"/>
                        <a14:foregroundMark x1="58466" y1="33866" x2="55911" y2="35144"/>
                        <a14:foregroundMark x1="55112" y1="35144" x2="55112" y2="35144"/>
                        <a14:foregroundMark x1="57508" y1="35144" x2="59585" y2="34665"/>
                        <a14:foregroundMark x1="61182" y1="33067" x2="56709" y2="33387"/>
                        <a14:foregroundMark x1="56709" y1="35144" x2="71406" y2="33387"/>
                        <a14:foregroundMark x1="70607" y1="31470" x2="73323" y2="34665"/>
                        <a14:foregroundMark x1="73802" y1="33387" x2="65655" y2="52875"/>
                        <a14:foregroundMark x1="68850" y1="41534" x2="61661" y2="62141"/>
                        <a14:foregroundMark x1="67252" y1="47284" x2="58466" y2="69489"/>
                        <a14:foregroundMark x1="63259" y1="43930" x2="56390" y2="70767"/>
                        <a14:foregroundMark x1="60863" y1="42812" x2="51438" y2="75240"/>
                        <a14:foregroundMark x1="57508" y1="48083" x2="47444" y2="75559"/>
                        <a14:foregroundMark x1="55591" y1="38658" x2="38978" y2="76837"/>
                        <a14:foregroundMark x1="54313" y1="46486" x2="32907" y2="72684"/>
                        <a14:foregroundMark x1="47923" y1="42812" x2="31629" y2="70288"/>
                        <a14:foregroundMark x1="48243" y1="41534" x2="34026" y2="65815"/>
                        <a14:foregroundMark x1="41054" y1="40415" x2="32109" y2="64696"/>
                        <a14:foregroundMark x1="42971" y1="70767" x2="36102" y2="61342"/>
                        <a14:foregroundMark x1="35304" y1="57827" x2="32907" y2="55751"/>
                        <a14:foregroundMark x1="34505" y1="42013" x2="32109" y2="51757"/>
                        <a14:foregroundMark x1="34984" y1="38339" x2="26837" y2="52875"/>
                        <a14:foregroundMark x1="29712" y1="40415" x2="33227" y2="52077"/>
                      </a14:backgroundRemoval>
                    </a14:imgEffect>
                  </a14:imgLayer>
                </a14:imgProps>
              </a:ext>
              <a:ext uri="{28A0092B-C50C-407E-A947-70E740481C1C}">
                <a14:useLocalDpi xmlns:a14="http://schemas.microsoft.com/office/drawing/2010/main" val="0"/>
              </a:ext>
            </a:extLst>
          </a:blip>
          <a:srcRect/>
          <a:stretch>
            <a:fillRect/>
          </a:stretch>
        </p:blipFill>
        <p:spPr bwMode="auto">
          <a:xfrm>
            <a:off x="7893362" y="131863"/>
            <a:ext cx="490037" cy="490037"/>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0ACCF0BC-AF33-EC56-3CD2-7A134D45F544}"/>
              </a:ext>
            </a:extLst>
          </p:cNvPr>
          <p:cNvSpPr txBox="1"/>
          <p:nvPr/>
        </p:nvSpPr>
        <p:spPr>
          <a:xfrm>
            <a:off x="10918617" y="262481"/>
            <a:ext cx="1781537" cy="253916"/>
          </a:xfrm>
          <a:prstGeom prst="rect">
            <a:avLst/>
          </a:prstGeom>
          <a:noFill/>
        </p:spPr>
        <p:txBody>
          <a:bodyPr wrap="square" rtlCol="0">
            <a:spAutoFit/>
          </a:bodyPr>
          <a:lstStyle/>
          <a:p>
            <a:r>
              <a:rPr kumimoji="1" lang="en-US" altLang="ja-JP" sz="1000" dirty="0">
                <a:solidFill>
                  <a:schemeClr val="bg1"/>
                </a:solidFill>
              </a:rPr>
              <a:t>MUNAKATA-EPC</a:t>
            </a:r>
            <a:endParaRPr kumimoji="1" lang="ja-JP" altLang="en-US" sz="1000" dirty="0">
              <a:solidFill>
                <a:schemeClr val="bg1"/>
              </a:solidFill>
            </a:endParaRPr>
          </a:p>
        </p:txBody>
      </p:sp>
      <p:sp>
        <p:nvSpPr>
          <p:cNvPr id="33" name="テキスト ボックス 32">
            <a:extLst>
              <a:ext uri="{FF2B5EF4-FFF2-40B4-BE49-F238E27FC236}">
                <a16:creationId xmlns:a16="http://schemas.microsoft.com/office/drawing/2014/main" id="{9AA0E2C7-2943-6DA8-5870-6A978B094547}"/>
              </a:ext>
            </a:extLst>
          </p:cNvPr>
          <p:cNvSpPr txBox="1"/>
          <p:nvPr/>
        </p:nvSpPr>
        <p:spPr>
          <a:xfrm>
            <a:off x="8319590" y="262618"/>
            <a:ext cx="1781537" cy="253916"/>
          </a:xfrm>
          <a:prstGeom prst="rect">
            <a:avLst/>
          </a:prstGeom>
          <a:noFill/>
        </p:spPr>
        <p:txBody>
          <a:bodyPr wrap="square" rtlCol="0">
            <a:spAutoFit/>
          </a:bodyPr>
          <a:lstStyle/>
          <a:p>
            <a:r>
              <a:rPr kumimoji="1" lang="en-US" altLang="ja-JP" sz="1000" dirty="0">
                <a:solidFill>
                  <a:schemeClr val="bg1"/>
                </a:solidFill>
              </a:rPr>
              <a:t>@Munako_Artemis</a:t>
            </a:r>
            <a:endParaRPr kumimoji="1" lang="ja-JP" altLang="en-US" sz="1000" dirty="0">
              <a:solidFill>
                <a:schemeClr val="bg1"/>
              </a:solidFill>
            </a:endParaRPr>
          </a:p>
        </p:txBody>
      </p:sp>
      <p:pic>
        <p:nvPicPr>
          <p:cNvPr id="43" name="図 42" descr="QR コード&#10;&#10;自動的に生成された説明">
            <a:extLst>
              <a:ext uri="{FF2B5EF4-FFF2-40B4-BE49-F238E27FC236}">
                <a16:creationId xmlns:a16="http://schemas.microsoft.com/office/drawing/2014/main" id="{C8767083-33BF-498C-BB82-96C9C3E44185}"/>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9556186" y="179488"/>
            <a:ext cx="416670" cy="416670"/>
          </a:xfrm>
          <a:prstGeom prst="rect">
            <a:avLst/>
          </a:prstGeom>
        </p:spPr>
      </p:pic>
      <p:pic>
        <p:nvPicPr>
          <p:cNvPr id="48" name="図 47" descr="QR コード&#10;&#10;自動的に生成された説明">
            <a:extLst>
              <a:ext uri="{FF2B5EF4-FFF2-40B4-BE49-F238E27FC236}">
                <a16:creationId xmlns:a16="http://schemas.microsoft.com/office/drawing/2014/main" id="{88EDAD96-7454-35AB-188B-A2AB1A05FC80}"/>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2135923" y="179855"/>
            <a:ext cx="416670" cy="416670"/>
          </a:xfrm>
          <a:prstGeom prst="rect">
            <a:avLst/>
          </a:prstGeom>
        </p:spPr>
      </p:pic>
      <p:sp>
        <p:nvSpPr>
          <p:cNvPr id="1344" name="テキスト ボックス 1343">
            <a:extLst>
              <a:ext uri="{FF2B5EF4-FFF2-40B4-BE49-F238E27FC236}">
                <a16:creationId xmlns:a16="http://schemas.microsoft.com/office/drawing/2014/main" id="{8C5C8814-C67D-80FF-55FA-9ECEB17B9FED}"/>
              </a:ext>
            </a:extLst>
          </p:cNvPr>
          <p:cNvSpPr txBox="1"/>
          <p:nvPr/>
        </p:nvSpPr>
        <p:spPr>
          <a:xfrm>
            <a:off x="12897048" y="238500"/>
            <a:ext cx="1781537" cy="276999"/>
          </a:xfrm>
          <a:prstGeom prst="rect">
            <a:avLst/>
          </a:prstGeom>
          <a:noFill/>
        </p:spPr>
        <p:txBody>
          <a:bodyPr wrap="square" rtlCol="0">
            <a:spAutoFit/>
          </a:bodyPr>
          <a:lstStyle/>
          <a:p>
            <a:r>
              <a:rPr lang="en-US" altLang="ja-JP" sz="1200" b="1" dirty="0">
                <a:solidFill>
                  <a:schemeClr val="bg1"/>
                </a:solidFill>
              </a:rPr>
              <a:t>OUR</a:t>
            </a:r>
            <a:r>
              <a:rPr lang="ja-JP" altLang="en-US" sz="1200" b="1" dirty="0">
                <a:solidFill>
                  <a:schemeClr val="bg1"/>
                </a:solidFill>
              </a:rPr>
              <a:t> </a:t>
            </a:r>
            <a:r>
              <a:rPr lang="en-US" altLang="ja-JP" sz="1200" b="1" dirty="0">
                <a:solidFill>
                  <a:schemeClr val="bg1"/>
                </a:solidFill>
              </a:rPr>
              <a:t>BLOG : </a:t>
            </a:r>
            <a:endParaRPr kumimoji="1" lang="ja-JP" altLang="en-US" sz="1200" b="1" dirty="0">
              <a:solidFill>
                <a:schemeClr val="bg1"/>
              </a:solidFill>
            </a:endParaRPr>
          </a:p>
        </p:txBody>
      </p:sp>
      <p:pic>
        <p:nvPicPr>
          <p:cNvPr id="1354" name="図 1353" descr="QR コード&#10;&#10;自動的に生成された説明">
            <a:extLst>
              <a:ext uri="{FF2B5EF4-FFF2-40B4-BE49-F238E27FC236}">
                <a16:creationId xmlns:a16="http://schemas.microsoft.com/office/drawing/2014/main" id="{A429406D-7220-1297-3342-2DD8ADC4EAF1}"/>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3956458" y="180145"/>
            <a:ext cx="414071" cy="414071"/>
          </a:xfrm>
          <a:prstGeom prst="rect">
            <a:avLst/>
          </a:prstGeom>
        </p:spPr>
      </p:pic>
      <p:sp>
        <p:nvSpPr>
          <p:cNvPr id="1358" name="楕円 1357">
            <a:extLst>
              <a:ext uri="{FF2B5EF4-FFF2-40B4-BE49-F238E27FC236}">
                <a16:creationId xmlns:a16="http://schemas.microsoft.com/office/drawing/2014/main" id="{99A5171F-EBA4-CC43-5506-11D9185490BB}"/>
              </a:ext>
            </a:extLst>
          </p:cNvPr>
          <p:cNvSpPr/>
          <p:nvPr/>
        </p:nvSpPr>
        <p:spPr>
          <a:xfrm>
            <a:off x="10370120" y="179855"/>
            <a:ext cx="433611" cy="4352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GitHub - Wikipedia">
            <a:extLst>
              <a:ext uri="{FF2B5EF4-FFF2-40B4-BE49-F238E27FC236}">
                <a16:creationId xmlns:a16="http://schemas.microsoft.com/office/drawing/2014/main" id="{90C9F046-8EFC-FDB2-393E-DF412444FFE6}"/>
              </a:ext>
            </a:extLst>
          </p:cNvPr>
          <p:cNvPicPr>
            <a:picLocks noChangeAspect="1" noChangeArrowheads="1"/>
          </p:cNvPicPr>
          <p:nvPr/>
        </p:nvPicPr>
        <p:blipFill>
          <a:blip r:embed="rId35">
            <a:duotone>
              <a:prstClr val="black"/>
              <a:schemeClr val="tx1">
                <a:lumMod val="50000"/>
                <a:lumOff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10335661" y="118868"/>
            <a:ext cx="510468" cy="51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1880</TotalTime>
  <Words>2063</Words>
  <Application>Microsoft Office PowerPoint</Application>
  <PresentationFormat>ユーザー設定</PresentationFormat>
  <Paragraphs>355</Paragraphs>
  <Slides>1</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游ゴシック</vt:lpstr>
      <vt:lpstr>游ゴシック Light</vt:lpstr>
      <vt:lpstr>Aptos</vt:lpstr>
      <vt:lpstr>Arial</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45</cp:revision>
  <cp:lastPrinted>2024-01-06T04:24:47Z</cp:lastPrinted>
  <dcterms:created xsi:type="dcterms:W3CDTF">2023-11-04T14:19:00Z</dcterms:created>
  <dcterms:modified xsi:type="dcterms:W3CDTF">2024-03-07T13:24:12Z</dcterms:modified>
</cp:coreProperties>
</file>